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0287000" cx="18288000"/>
  <p:notesSz cx="6858000" cy="9144000"/>
  <p:embeddedFontLst>
    <p:embeddedFont>
      <p:font typeface="Archivo Black"/>
      <p:regular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penSans-regular.fntdata"/><Relationship Id="rId27" Type="http://schemas.openxmlformats.org/officeDocument/2006/relationships/font" Target="fonts/ArchivoBlack-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1085c763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351085c7637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56cd318f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56cd318f7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1085c763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51085c7637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0ffa7039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50ffa7039b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1085c763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51085c7637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51085c7637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351085c7637_1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51085c7637_1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51085c7637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51085c7637_1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51085c7637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6cd318f7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56cd318f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56cd318f79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56cd318f7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51085c7637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51085c7637_1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51085c7637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51085c7637_1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51085c763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51085c7637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0ffa7039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350ffa7039b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0ffa7039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50ffa7039b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1" name="Google Shape;11;p2"/>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 name="Google Shape;12;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47" name="Google Shape;47;p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 name="Google Shape;18;p4"/>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19" name="Google Shape;19;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p5"/>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3" name="Google Shape;23;p5"/>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4" name="Google Shape;34;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50"/>
            <a:ext cx="9144000" cy="102870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8" name="Google Shape;38;p9"/>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2" type="body"/>
          </p:nvPr>
        </p:nvSpPr>
        <p:spPr>
          <a:xfrm>
            <a:off x="9879000" y="144840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Clr>
                <a:schemeClr val="dk1"/>
              </a:buClr>
              <a:buSzPts val="3600"/>
              <a:buChar char="●"/>
              <a:defRPr>
                <a:solidFill>
                  <a:schemeClr val="dk1"/>
                </a:solidFill>
              </a:defRPr>
            </a:lvl1pPr>
            <a:lvl2pPr indent="-406400" lvl="1" marL="914400">
              <a:spcBef>
                <a:spcPts val="0"/>
              </a:spcBef>
              <a:spcAft>
                <a:spcPts val="0"/>
              </a:spcAft>
              <a:buClr>
                <a:schemeClr val="dk1"/>
              </a:buClr>
              <a:buSzPts val="2800"/>
              <a:buChar char="○"/>
              <a:defRPr>
                <a:solidFill>
                  <a:schemeClr val="dk1"/>
                </a:solidFill>
              </a:defRPr>
            </a:lvl2pPr>
            <a:lvl3pPr indent="-406400" lvl="2" marL="1371600">
              <a:spcBef>
                <a:spcPts val="0"/>
              </a:spcBef>
              <a:spcAft>
                <a:spcPts val="0"/>
              </a:spcAft>
              <a:buClr>
                <a:schemeClr val="dk1"/>
              </a:buClr>
              <a:buSzPts val="2800"/>
              <a:buChar char="■"/>
              <a:defRPr>
                <a:solidFill>
                  <a:schemeClr val="dk1"/>
                </a:solidFill>
              </a:defRPr>
            </a:lvl3pPr>
            <a:lvl4pPr indent="-406400" lvl="3" marL="1828800">
              <a:spcBef>
                <a:spcPts val="0"/>
              </a:spcBef>
              <a:spcAft>
                <a:spcPts val="0"/>
              </a:spcAft>
              <a:buClr>
                <a:schemeClr val="dk1"/>
              </a:buClr>
              <a:buSzPts val="2800"/>
              <a:buChar char="●"/>
              <a:defRPr>
                <a:solidFill>
                  <a:schemeClr val="dk1"/>
                </a:solidFill>
              </a:defRPr>
            </a:lvl4pPr>
            <a:lvl5pPr indent="-406400" lvl="4" marL="2286000">
              <a:spcBef>
                <a:spcPts val="0"/>
              </a:spcBef>
              <a:spcAft>
                <a:spcPts val="0"/>
              </a:spcAft>
              <a:buClr>
                <a:schemeClr val="dk1"/>
              </a:buClr>
              <a:buSzPts val="2800"/>
              <a:buChar char="○"/>
              <a:defRPr>
                <a:solidFill>
                  <a:schemeClr val="dk1"/>
                </a:solidFill>
              </a:defRPr>
            </a:lvl5pPr>
            <a:lvl6pPr indent="-406400" lvl="5" marL="2743200">
              <a:spcBef>
                <a:spcPts val="0"/>
              </a:spcBef>
              <a:spcAft>
                <a:spcPts val="0"/>
              </a:spcAft>
              <a:buClr>
                <a:schemeClr val="dk1"/>
              </a:buClr>
              <a:buSzPts val="2800"/>
              <a:buChar char="■"/>
              <a:defRPr>
                <a:solidFill>
                  <a:schemeClr val="dk1"/>
                </a:solidFill>
              </a:defRPr>
            </a:lvl6pPr>
            <a:lvl7pPr indent="-406400" lvl="6" marL="3200400">
              <a:spcBef>
                <a:spcPts val="0"/>
              </a:spcBef>
              <a:spcAft>
                <a:spcPts val="0"/>
              </a:spcAft>
              <a:buClr>
                <a:schemeClr val="dk1"/>
              </a:buClr>
              <a:buSzPts val="2800"/>
              <a:buChar char="●"/>
              <a:defRPr>
                <a:solidFill>
                  <a:schemeClr val="dk1"/>
                </a:solidFill>
              </a:defRPr>
            </a:lvl7pPr>
            <a:lvl8pPr indent="-406400" lvl="7" marL="3657600">
              <a:spcBef>
                <a:spcPts val="0"/>
              </a:spcBef>
              <a:spcAft>
                <a:spcPts val="0"/>
              </a:spcAft>
              <a:buClr>
                <a:schemeClr val="dk1"/>
              </a:buClr>
              <a:buSzPts val="2800"/>
              <a:buChar char="○"/>
              <a:defRPr>
                <a:solidFill>
                  <a:schemeClr val="dk1"/>
                </a:solidFill>
              </a:defRPr>
            </a:lvl8pPr>
            <a:lvl9pPr indent="-406400" lvl="8" marL="4114800">
              <a:spcBef>
                <a:spcPts val="0"/>
              </a:spcBef>
              <a:spcAft>
                <a:spcPts val="0"/>
              </a:spcAft>
              <a:buClr>
                <a:schemeClr val="dk1"/>
              </a:buClr>
              <a:buSzPts val="2800"/>
              <a:buChar char="■"/>
              <a:defRPr>
                <a:solidFill>
                  <a:schemeClr val="dk1"/>
                </a:solidFill>
              </a:defRPr>
            </a:lvl9pPr>
          </a:lstStyle>
          <a:p/>
        </p:txBody>
      </p:sp>
      <p:sp>
        <p:nvSpPr>
          <p:cNvPr id="40" name="Google Shape;40;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None/>
              <a:defRPr/>
            </a:lvl1pPr>
          </a:lstStyle>
          <a:p/>
        </p:txBody>
      </p:sp>
      <p:sp>
        <p:nvSpPr>
          <p:cNvPr id="43" name="Google Shape;43;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lt2"/>
              </a:buClr>
              <a:buSzPts val="3600"/>
              <a:buChar char="●"/>
              <a:defRPr sz="3600">
                <a:solidFill>
                  <a:schemeClr val="lt2"/>
                </a:solidFill>
              </a:defRPr>
            </a:lvl1pPr>
            <a:lvl2pPr indent="-406400" lvl="1" marL="914400">
              <a:lnSpc>
                <a:spcPct val="115000"/>
              </a:lnSpc>
              <a:spcBef>
                <a:spcPts val="0"/>
              </a:spcBef>
              <a:spcAft>
                <a:spcPts val="0"/>
              </a:spcAft>
              <a:buClr>
                <a:schemeClr val="lt2"/>
              </a:buClr>
              <a:buSzPts val="2800"/>
              <a:buChar char="○"/>
              <a:defRPr sz="2800">
                <a:solidFill>
                  <a:schemeClr val="lt2"/>
                </a:solidFill>
              </a:defRPr>
            </a:lvl2pPr>
            <a:lvl3pPr indent="-406400" lvl="2" marL="1371600">
              <a:lnSpc>
                <a:spcPct val="115000"/>
              </a:lnSpc>
              <a:spcBef>
                <a:spcPts val="0"/>
              </a:spcBef>
              <a:spcAft>
                <a:spcPts val="0"/>
              </a:spcAft>
              <a:buClr>
                <a:schemeClr val="lt2"/>
              </a:buClr>
              <a:buSzPts val="2800"/>
              <a:buChar char="■"/>
              <a:defRPr sz="2800">
                <a:solidFill>
                  <a:schemeClr val="lt2"/>
                </a:solidFill>
              </a:defRPr>
            </a:lvl3pPr>
            <a:lvl4pPr indent="-406400" lvl="3" marL="1828800">
              <a:lnSpc>
                <a:spcPct val="115000"/>
              </a:lnSpc>
              <a:spcBef>
                <a:spcPts val="0"/>
              </a:spcBef>
              <a:spcAft>
                <a:spcPts val="0"/>
              </a:spcAft>
              <a:buClr>
                <a:schemeClr val="lt2"/>
              </a:buClr>
              <a:buSzPts val="2800"/>
              <a:buChar char="●"/>
              <a:defRPr sz="2800">
                <a:solidFill>
                  <a:schemeClr val="lt2"/>
                </a:solidFill>
              </a:defRPr>
            </a:lvl4pPr>
            <a:lvl5pPr indent="-406400" lvl="4" marL="2286000">
              <a:lnSpc>
                <a:spcPct val="115000"/>
              </a:lnSpc>
              <a:spcBef>
                <a:spcPts val="0"/>
              </a:spcBef>
              <a:spcAft>
                <a:spcPts val="0"/>
              </a:spcAft>
              <a:buClr>
                <a:schemeClr val="lt2"/>
              </a:buClr>
              <a:buSzPts val="2800"/>
              <a:buChar char="○"/>
              <a:defRPr sz="2800">
                <a:solidFill>
                  <a:schemeClr val="lt2"/>
                </a:solidFill>
              </a:defRPr>
            </a:lvl5pPr>
            <a:lvl6pPr indent="-406400" lvl="5" marL="2743200">
              <a:lnSpc>
                <a:spcPct val="115000"/>
              </a:lnSpc>
              <a:spcBef>
                <a:spcPts val="0"/>
              </a:spcBef>
              <a:spcAft>
                <a:spcPts val="0"/>
              </a:spcAft>
              <a:buClr>
                <a:schemeClr val="lt2"/>
              </a:buClr>
              <a:buSzPts val="2800"/>
              <a:buChar char="■"/>
              <a:defRPr sz="2800">
                <a:solidFill>
                  <a:schemeClr val="lt2"/>
                </a:solidFill>
              </a:defRPr>
            </a:lvl6pPr>
            <a:lvl7pPr indent="-406400" lvl="6" marL="3200400">
              <a:lnSpc>
                <a:spcPct val="115000"/>
              </a:lnSpc>
              <a:spcBef>
                <a:spcPts val="0"/>
              </a:spcBef>
              <a:spcAft>
                <a:spcPts val="0"/>
              </a:spcAft>
              <a:buClr>
                <a:schemeClr val="lt2"/>
              </a:buClr>
              <a:buSzPts val="2800"/>
              <a:buChar char="●"/>
              <a:defRPr sz="2800">
                <a:solidFill>
                  <a:schemeClr val="lt2"/>
                </a:solidFill>
              </a:defRPr>
            </a:lvl7pPr>
            <a:lvl8pPr indent="-406400" lvl="7" marL="3657600">
              <a:lnSpc>
                <a:spcPct val="115000"/>
              </a:lnSpc>
              <a:spcBef>
                <a:spcPts val="0"/>
              </a:spcBef>
              <a:spcAft>
                <a:spcPts val="0"/>
              </a:spcAft>
              <a:buClr>
                <a:schemeClr val="lt2"/>
              </a:buClr>
              <a:buSzPts val="2800"/>
              <a:buChar char="○"/>
              <a:defRPr sz="2800">
                <a:solidFill>
                  <a:schemeClr val="lt2"/>
                </a:solidFill>
              </a:defRPr>
            </a:lvl8pPr>
            <a:lvl9pPr indent="-406400" lvl="8" marL="4114800">
              <a:lnSpc>
                <a:spcPct val="115000"/>
              </a:lnSpc>
              <a:spcBef>
                <a:spcPts val="0"/>
              </a:spcBef>
              <a:spcAft>
                <a:spcPts val="0"/>
              </a:spcAft>
              <a:buClr>
                <a:schemeClr val="lt2"/>
              </a:buClr>
              <a:buSzPts val="2800"/>
              <a:buChar char="■"/>
              <a:defRPr sz="2800">
                <a:solidFill>
                  <a:schemeClr val="lt2"/>
                </a:solidFill>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lt2"/>
                </a:solidFill>
              </a:defRPr>
            </a:lvl1pPr>
            <a:lvl2pPr lvl="1" algn="r">
              <a:buNone/>
              <a:defRPr sz="2000">
                <a:solidFill>
                  <a:schemeClr val="lt2"/>
                </a:solidFill>
              </a:defRPr>
            </a:lvl2pPr>
            <a:lvl3pPr lvl="2" algn="r">
              <a:buNone/>
              <a:defRPr sz="2000">
                <a:solidFill>
                  <a:schemeClr val="lt2"/>
                </a:solidFill>
              </a:defRPr>
            </a:lvl3pPr>
            <a:lvl4pPr lvl="3" algn="r">
              <a:buNone/>
              <a:defRPr sz="2000">
                <a:solidFill>
                  <a:schemeClr val="lt2"/>
                </a:solidFill>
              </a:defRPr>
            </a:lvl4pPr>
            <a:lvl5pPr lvl="4" algn="r">
              <a:buNone/>
              <a:defRPr sz="2000">
                <a:solidFill>
                  <a:schemeClr val="lt2"/>
                </a:solidFill>
              </a:defRPr>
            </a:lvl5pPr>
            <a:lvl6pPr lvl="5" algn="r">
              <a:buNone/>
              <a:defRPr sz="2000">
                <a:solidFill>
                  <a:schemeClr val="lt2"/>
                </a:solidFill>
              </a:defRPr>
            </a:lvl6pPr>
            <a:lvl7pPr lvl="6" algn="r">
              <a:buNone/>
              <a:defRPr sz="2000">
                <a:solidFill>
                  <a:schemeClr val="lt2"/>
                </a:solidFill>
              </a:defRPr>
            </a:lvl7pPr>
            <a:lvl8pPr lvl="7" algn="r">
              <a:buNone/>
              <a:defRPr sz="2000">
                <a:solidFill>
                  <a:schemeClr val="lt2"/>
                </a:solidFill>
              </a:defRPr>
            </a:lvl8pPr>
            <a:lvl9pPr lvl="8" algn="r">
              <a:buNone/>
              <a:defRPr sz="20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s://arxiv.org/abs/2001.0678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55" name="Google Shape;55;p13"/>
          <p:cNvSpPr txBox="1"/>
          <p:nvPr/>
        </p:nvSpPr>
        <p:spPr>
          <a:xfrm>
            <a:off x="1028700" y="2121225"/>
            <a:ext cx="11246100" cy="369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FB870E"/>
                </a:solidFill>
                <a:latin typeface="Archivo Black"/>
                <a:ea typeface="Archivo Black"/>
                <a:cs typeface="Archivo Black"/>
                <a:sym typeface="Archivo Black"/>
              </a:rPr>
              <a:t>Multi-Modal Deep Learning for Joint Prediction of </a:t>
            </a:r>
            <a:endParaRPr sz="6000">
              <a:solidFill>
                <a:srgbClr val="FB870E"/>
              </a:solidFill>
              <a:latin typeface="Archivo Black"/>
              <a:ea typeface="Archivo Black"/>
              <a:cs typeface="Archivo Black"/>
              <a:sym typeface="Archivo Black"/>
            </a:endParaRPr>
          </a:p>
          <a:p>
            <a:pPr indent="0" lvl="0" marL="0" marR="0" rtl="0" algn="l">
              <a:lnSpc>
                <a:spcPct val="100000"/>
              </a:lnSpc>
              <a:spcBef>
                <a:spcPts val="0"/>
              </a:spcBef>
              <a:spcAft>
                <a:spcPts val="0"/>
              </a:spcAft>
              <a:buNone/>
            </a:pPr>
            <a:r>
              <a:rPr lang="en-US" sz="6000">
                <a:solidFill>
                  <a:srgbClr val="FB870E"/>
                </a:solidFill>
                <a:latin typeface="Archivo Black"/>
                <a:ea typeface="Archivo Black"/>
                <a:cs typeface="Archivo Black"/>
                <a:sym typeface="Archivo Black"/>
              </a:rPr>
              <a:t>Drug–Target Interaction and Side Effects</a:t>
            </a:r>
            <a:endParaRPr sz="6000">
              <a:solidFill>
                <a:srgbClr val="FB870E"/>
              </a:solidFill>
              <a:latin typeface="Archivo Black"/>
              <a:ea typeface="Archivo Black"/>
              <a:cs typeface="Archivo Black"/>
              <a:sym typeface="Archivo Black"/>
            </a:endParaRPr>
          </a:p>
        </p:txBody>
      </p:sp>
      <p:grpSp>
        <p:nvGrpSpPr>
          <p:cNvPr id="56" name="Google Shape;56;p13"/>
          <p:cNvGrpSpPr/>
          <p:nvPr/>
        </p:nvGrpSpPr>
        <p:grpSpPr>
          <a:xfrm>
            <a:off x="1028700" y="5822526"/>
            <a:ext cx="8155280" cy="2050265"/>
            <a:chOff x="0" y="-38100"/>
            <a:chExt cx="1234601" cy="252300"/>
          </a:xfrm>
        </p:grpSpPr>
        <p:sp>
          <p:nvSpPr>
            <p:cNvPr id="57" name="Google Shape;57;p13"/>
            <p:cNvSpPr/>
            <p:nvPr/>
          </p:nvSpPr>
          <p:spPr>
            <a:xfrm>
              <a:off x="0" y="0"/>
              <a:ext cx="1234601" cy="214114"/>
            </a:xfrm>
            <a:custGeom>
              <a:rect b="b" l="l" r="r" t="t"/>
              <a:pathLst>
                <a:path extrusionOk="0" h="214114" w="1234601">
                  <a:moveTo>
                    <a:pt x="72324" y="0"/>
                  </a:moveTo>
                  <a:lnTo>
                    <a:pt x="1162277" y="0"/>
                  </a:lnTo>
                  <a:cubicBezTo>
                    <a:pt x="1202221" y="0"/>
                    <a:pt x="1234601" y="32381"/>
                    <a:pt x="1234601" y="72324"/>
                  </a:cubicBezTo>
                  <a:lnTo>
                    <a:pt x="1234601" y="141790"/>
                  </a:lnTo>
                  <a:cubicBezTo>
                    <a:pt x="1234601" y="181734"/>
                    <a:pt x="1202221" y="214114"/>
                    <a:pt x="1162277" y="214114"/>
                  </a:cubicBezTo>
                  <a:lnTo>
                    <a:pt x="72324" y="214114"/>
                  </a:lnTo>
                  <a:cubicBezTo>
                    <a:pt x="32381" y="214114"/>
                    <a:pt x="0" y="181734"/>
                    <a:pt x="0" y="141790"/>
                  </a:cubicBezTo>
                  <a:lnTo>
                    <a:pt x="0" y="72324"/>
                  </a:lnTo>
                  <a:cubicBezTo>
                    <a:pt x="0" y="32381"/>
                    <a:pt x="32381" y="0"/>
                    <a:pt x="72324" y="0"/>
                  </a:cubicBezTo>
                  <a:close/>
                </a:path>
              </a:pathLst>
            </a:custGeom>
            <a:solidFill>
              <a:srgbClr val="000000">
                <a:alpha val="0"/>
              </a:srgbClr>
            </a:solidFill>
            <a:ln cap="rnd" cmpd="sng" w="47625">
              <a:solidFill>
                <a:srgbClr val="FB87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0" y="-38100"/>
              <a:ext cx="1201800" cy="252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 name="Google Shape;59;p13"/>
          <p:cNvSpPr/>
          <p:nvPr/>
        </p:nvSpPr>
        <p:spPr>
          <a:xfrm>
            <a:off x="10864881" y="3013500"/>
            <a:ext cx="104659" cy="176464"/>
          </a:xfrm>
          <a:custGeom>
            <a:rect b="b" l="l" r="r" t="t"/>
            <a:pathLst>
              <a:path extrusionOk="0" h="237662" w="195625">
                <a:moveTo>
                  <a:pt x="0" y="0"/>
                </a:moveTo>
                <a:lnTo>
                  <a:pt x="195625" y="0"/>
                </a:lnTo>
                <a:lnTo>
                  <a:pt x="195625" y="237662"/>
                </a:lnTo>
                <a:lnTo>
                  <a:pt x="0" y="237662"/>
                </a:lnTo>
                <a:lnTo>
                  <a:pt x="0" y="0"/>
                </a:lnTo>
                <a:close/>
              </a:path>
            </a:pathLst>
          </a:custGeom>
          <a:blipFill rotWithShape="1">
            <a:blip r:embed="rId4">
              <a:alphaModFix/>
            </a:blip>
            <a:stretch>
              <a:fillRect b="-1930175" l="-2103375" r="-8367413" t="-2852635"/>
            </a:stretch>
          </a:blipFill>
          <a:ln>
            <a:noFill/>
          </a:ln>
        </p:spPr>
      </p:sp>
      <p:sp>
        <p:nvSpPr>
          <p:cNvPr id="60" name="Google Shape;60;p13"/>
          <p:cNvSpPr/>
          <p:nvPr/>
        </p:nvSpPr>
        <p:spPr>
          <a:xfrm flipH="1" rot="1451706">
            <a:off x="7729035" y="3006934"/>
            <a:ext cx="158741" cy="34293"/>
          </a:xfrm>
          <a:custGeom>
            <a:rect b="b" l="l" r="r" t="t"/>
            <a:pathLst>
              <a:path extrusionOk="0" h="122591" w="158681">
                <a:moveTo>
                  <a:pt x="0" y="0"/>
                </a:moveTo>
                <a:lnTo>
                  <a:pt x="158681" y="0"/>
                </a:lnTo>
                <a:lnTo>
                  <a:pt x="158681" y="122591"/>
                </a:lnTo>
                <a:lnTo>
                  <a:pt x="0" y="122591"/>
                </a:lnTo>
                <a:lnTo>
                  <a:pt x="0" y="0"/>
                </a:lnTo>
                <a:close/>
              </a:path>
            </a:pathLst>
          </a:custGeom>
          <a:blipFill rotWithShape="1">
            <a:blip r:embed="rId4">
              <a:alphaModFix/>
            </a:blip>
            <a:stretch>
              <a:fillRect b="-2140706" l="-1615876" r="-5247907" t="-2809797"/>
            </a:stretch>
          </a:blipFill>
          <a:ln>
            <a:noFill/>
          </a:ln>
        </p:spPr>
      </p:sp>
      <p:sp>
        <p:nvSpPr>
          <p:cNvPr id="61" name="Google Shape;61;p13"/>
          <p:cNvSpPr txBox="1"/>
          <p:nvPr/>
        </p:nvSpPr>
        <p:spPr>
          <a:xfrm>
            <a:off x="1341325" y="6256500"/>
            <a:ext cx="7735500" cy="14625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2500">
                <a:solidFill>
                  <a:srgbClr val="FFFFFF"/>
                </a:solidFill>
                <a:latin typeface="Archivo Black"/>
                <a:ea typeface="Archivo Black"/>
                <a:cs typeface="Archivo Black"/>
                <a:sym typeface="Archivo Black"/>
              </a:rPr>
              <a:t>NISHANTH G PALANISWAMI - NG3124</a:t>
            </a:r>
            <a:endParaRPr sz="2500">
              <a:solidFill>
                <a:srgbClr val="FFFFFF"/>
              </a:solidFill>
              <a:latin typeface="Archivo Black"/>
              <a:ea typeface="Archivo Black"/>
              <a:cs typeface="Archivo Black"/>
              <a:sym typeface="Archivo Black"/>
            </a:endParaRPr>
          </a:p>
          <a:p>
            <a:pPr indent="0" lvl="0" marL="0" marR="0" rtl="0" algn="l">
              <a:lnSpc>
                <a:spcPct val="140022"/>
              </a:lnSpc>
              <a:spcBef>
                <a:spcPts val="0"/>
              </a:spcBef>
              <a:spcAft>
                <a:spcPts val="0"/>
              </a:spcAft>
              <a:buNone/>
            </a:pPr>
            <a:r>
              <a:rPr lang="en-US" sz="2500">
                <a:solidFill>
                  <a:srgbClr val="FFFFFF"/>
                </a:solidFill>
                <a:latin typeface="Archivo Black"/>
                <a:ea typeface="Archivo Black"/>
                <a:cs typeface="Archivo Black"/>
                <a:sym typeface="Archivo Black"/>
              </a:rPr>
              <a:t>Master of Science in Computer Engineering</a:t>
            </a:r>
            <a:endParaRPr sz="2500">
              <a:solidFill>
                <a:srgbClr val="FFFFFF"/>
              </a:solidFill>
              <a:latin typeface="Archivo Black"/>
              <a:ea typeface="Archivo Black"/>
              <a:cs typeface="Archivo Black"/>
              <a:sym typeface="Archivo Black"/>
            </a:endParaRPr>
          </a:p>
          <a:p>
            <a:pPr indent="0" lvl="0" marL="0" marR="0" rtl="0" algn="l">
              <a:lnSpc>
                <a:spcPct val="140022"/>
              </a:lnSpc>
              <a:spcBef>
                <a:spcPts val="0"/>
              </a:spcBef>
              <a:spcAft>
                <a:spcPts val="0"/>
              </a:spcAft>
              <a:buNone/>
            </a:pPr>
            <a:r>
              <a:rPr lang="en-US" sz="2500">
                <a:solidFill>
                  <a:srgbClr val="FFFFFF"/>
                </a:solidFill>
                <a:latin typeface="Archivo Black"/>
                <a:ea typeface="Archivo Black"/>
                <a:cs typeface="Archivo Black"/>
                <a:sym typeface="Archivo Black"/>
              </a:rPr>
              <a:t>New York UniVersity</a:t>
            </a:r>
            <a:endParaRPr sz="2500">
              <a:solidFill>
                <a:srgbClr val="FFFFFF"/>
              </a:solidFill>
              <a:latin typeface="Archivo Black"/>
              <a:ea typeface="Archivo Black"/>
              <a:cs typeface="Archivo Black"/>
              <a:sym typeface="Archivo Black"/>
            </a:endParaRPr>
          </a:p>
        </p:txBody>
      </p:sp>
      <p:sp>
        <p:nvSpPr>
          <p:cNvPr id="62" name="Google Shape;62;p13"/>
          <p:cNvSpPr txBox="1"/>
          <p:nvPr/>
        </p:nvSpPr>
        <p:spPr>
          <a:xfrm>
            <a:off x="1028700" y="1526650"/>
            <a:ext cx="7735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EDE3C4"/>
                </a:solidFill>
                <a:latin typeface="Archivo Black"/>
                <a:ea typeface="Archivo Black"/>
                <a:cs typeface="Archivo Black"/>
                <a:sym typeface="Archivo Black"/>
              </a:rPr>
              <a:t>ADVANCE MACHINE LEARNING</a:t>
            </a:r>
            <a:endParaRPr sz="3000">
              <a:solidFill>
                <a:srgbClr val="EDE3C4"/>
              </a:solidFill>
              <a:latin typeface="Archivo Black"/>
              <a:ea typeface="Archivo Black"/>
              <a:cs typeface="Archivo Black"/>
              <a:sym typeface="Archiv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179" name="Shape 179"/>
        <p:cNvGrpSpPr/>
        <p:nvPr/>
      </p:nvGrpSpPr>
      <p:grpSpPr>
        <a:xfrm>
          <a:off x="0" y="0"/>
          <a:ext cx="0" cy="0"/>
          <a:chOff x="0" y="0"/>
          <a:chExt cx="0" cy="0"/>
        </a:xfrm>
      </p:grpSpPr>
      <p:pic>
        <p:nvPicPr>
          <p:cNvPr id="180" name="Google Shape;180;p22"/>
          <p:cNvPicPr preferRelativeResize="0"/>
          <p:nvPr/>
        </p:nvPicPr>
        <p:blipFill>
          <a:blip r:embed="rId3">
            <a:alphaModFix/>
          </a:blip>
          <a:stretch>
            <a:fillRect/>
          </a:stretch>
        </p:blipFill>
        <p:spPr>
          <a:xfrm>
            <a:off x="77000" y="2959488"/>
            <a:ext cx="8520899" cy="8972114"/>
          </a:xfrm>
          <a:prstGeom prst="rect">
            <a:avLst/>
          </a:prstGeom>
          <a:noFill/>
          <a:ln>
            <a:noFill/>
          </a:ln>
        </p:spPr>
      </p:pic>
      <p:sp>
        <p:nvSpPr>
          <p:cNvPr id="181" name="Google Shape;181;p22"/>
          <p:cNvSpPr txBox="1"/>
          <p:nvPr/>
        </p:nvSpPr>
        <p:spPr>
          <a:xfrm>
            <a:off x="5311075" y="1044875"/>
            <a:ext cx="12574800" cy="66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US" sz="6000">
                <a:solidFill>
                  <a:srgbClr val="FB870E"/>
                </a:solidFill>
                <a:latin typeface="Archivo Black"/>
                <a:ea typeface="Archivo Black"/>
                <a:cs typeface="Archivo Black"/>
                <a:sym typeface="Archivo Black"/>
              </a:rPr>
              <a:t>Multi-Task Prediction of </a:t>
            </a:r>
            <a:endParaRPr sz="6000">
              <a:solidFill>
                <a:srgbClr val="FB870E"/>
              </a:solidFill>
              <a:latin typeface="Archivo Black"/>
              <a:ea typeface="Archivo Black"/>
              <a:cs typeface="Archivo Black"/>
              <a:sym typeface="Archivo Black"/>
            </a:endParaRPr>
          </a:p>
          <a:p>
            <a:pPr indent="0" lvl="0" marL="0" rtl="0" algn="l">
              <a:spcBef>
                <a:spcPts val="0"/>
              </a:spcBef>
              <a:spcAft>
                <a:spcPts val="0"/>
              </a:spcAft>
              <a:buNone/>
            </a:pPr>
            <a:r>
              <a:rPr lang="en-US" sz="6000">
                <a:solidFill>
                  <a:srgbClr val="FB870E"/>
                </a:solidFill>
                <a:latin typeface="Archivo Black"/>
                <a:ea typeface="Archivo Black"/>
                <a:cs typeface="Archivo Black"/>
                <a:sym typeface="Archivo Black"/>
              </a:rPr>
              <a:t>Drug–Target Interaction and Side Effects: </a:t>
            </a:r>
            <a:endParaRPr sz="6000">
              <a:solidFill>
                <a:srgbClr val="FB870E"/>
              </a:solidFill>
              <a:latin typeface="Archivo Black"/>
              <a:ea typeface="Archivo Black"/>
              <a:cs typeface="Archivo Black"/>
              <a:sym typeface="Archivo Black"/>
            </a:endParaRPr>
          </a:p>
          <a:p>
            <a:pPr indent="0" lvl="0" marL="0" rtl="0" algn="l">
              <a:spcBef>
                <a:spcPts val="0"/>
              </a:spcBef>
              <a:spcAft>
                <a:spcPts val="0"/>
              </a:spcAft>
              <a:buNone/>
            </a:pPr>
            <a:r>
              <a:t/>
            </a:r>
            <a:endParaRPr sz="6000">
              <a:solidFill>
                <a:srgbClr val="FB870E"/>
              </a:solidFill>
              <a:latin typeface="Archivo Black"/>
              <a:ea typeface="Archivo Black"/>
              <a:cs typeface="Archivo Black"/>
              <a:sym typeface="Archivo Black"/>
            </a:endParaRPr>
          </a:p>
          <a:p>
            <a:pPr indent="0" lvl="0" marL="0" rtl="0" algn="l">
              <a:spcBef>
                <a:spcPts val="0"/>
              </a:spcBef>
              <a:spcAft>
                <a:spcPts val="0"/>
              </a:spcAft>
              <a:buClr>
                <a:srgbClr val="000000"/>
              </a:buClr>
              <a:buFont typeface="Arial"/>
              <a:buNone/>
            </a:pPr>
            <a:r>
              <a:rPr lang="en-US" sz="6000">
                <a:solidFill>
                  <a:srgbClr val="FB870E"/>
                </a:solidFill>
                <a:latin typeface="Archivo Black"/>
                <a:ea typeface="Archivo Black"/>
                <a:cs typeface="Archivo Black"/>
                <a:sym typeface="Archivo Black"/>
              </a:rPr>
              <a:t>Deep Learning Solution for Drug Discovery Problem</a:t>
            </a:r>
            <a:endParaRPr sz="6000">
              <a:solidFill>
                <a:srgbClr val="FB870E"/>
              </a:solidFill>
              <a:latin typeface="Archivo Black"/>
              <a:ea typeface="Archivo Black"/>
              <a:cs typeface="Archivo Black"/>
              <a:sym typeface="Archivo Black"/>
            </a:endParaRPr>
          </a:p>
          <a:p>
            <a:pPr indent="0" lvl="0" marL="0" rtl="0" algn="l">
              <a:spcBef>
                <a:spcPts val="0"/>
              </a:spcBef>
              <a:spcAft>
                <a:spcPts val="0"/>
              </a:spcAft>
              <a:buNone/>
            </a:pPr>
            <a:r>
              <a:t/>
            </a:r>
            <a:endParaRPr sz="36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185" name="Shape 185"/>
        <p:cNvGrpSpPr/>
        <p:nvPr/>
      </p:nvGrpSpPr>
      <p:grpSpPr>
        <a:xfrm>
          <a:off x="0" y="0"/>
          <a:ext cx="0" cy="0"/>
          <a:chOff x="0" y="0"/>
          <a:chExt cx="0" cy="0"/>
        </a:xfrm>
      </p:grpSpPr>
      <p:sp>
        <p:nvSpPr>
          <p:cNvPr id="186" name="Google Shape;186;p23"/>
          <p:cNvSpPr txBox="1"/>
          <p:nvPr/>
        </p:nvSpPr>
        <p:spPr>
          <a:xfrm>
            <a:off x="1799300" y="3429000"/>
            <a:ext cx="58176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2"/>
                </a:solidFill>
              </a:rPr>
              <a:t>Graph Neural Networks </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Molecular</a:t>
            </a:r>
            <a:r>
              <a:rPr lang="en-US" sz="3600">
                <a:solidFill>
                  <a:schemeClr val="lt2"/>
                </a:solidFill>
              </a:rPr>
              <a:t> Graph</a:t>
            </a:r>
            <a:endParaRPr sz="3600">
              <a:solidFill>
                <a:schemeClr val="lt2"/>
              </a:solidFill>
            </a:endParaRPr>
          </a:p>
          <a:p>
            <a:pPr indent="0" lvl="0" marL="0" rtl="0" algn="l">
              <a:spcBef>
                <a:spcPts val="0"/>
              </a:spcBef>
              <a:spcAft>
                <a:spcPts val="0"/>
              </a:spcAft>
              <a:buNone/>
            </a:pPr>
            <a:r>
              <a:t/>
            </a:r>
            <a:endParaRPr sz="3600">
              <a:solidFill>
                <a:schemeClr val="lt2"/>
              </a:solidFill>
            </a:endParaRPr>
          </a:p>
        </p:txBody>
      </p:sp>
      <p:sp>
        <p:nvSpPr>
          <p:cNvPr id="187" name="Google Shape;187;p23"/>
          <p:cNvSpPr txBox="1"/>
          <p:nvPr/>
        </p:nvSpPr>
        <p:spPr>
          <a:xfrm>
            <a:off x="8922025" y="4571600"/>
            <a:ext cx="58176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2"/>
                </a:solidFill>
              </a:rPr>
              <a:t>Transformed Based Model</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Smile Sequences</a:t>
            </a:r>
            <a:endParaRPr sz="3600">
              <a:solidFill>
                <a:schemeClr val="lt2"/>
              </a:solidFill>
            </a:endParaRPr>
          </a:p>
        </p:txBody>
      </p:sp>
      <p:sp>
        <p:nvSpPr>
          <p:cNvPr id="188" name="Google Shape;188;p23"/>
          <p:cNvSpPr txBox="1"/>
          <p:nvPr/>
        </p:nvSpPr>
        <p:spPr>
          <a:xfrm>
            <a:off x="1951675" y="6286100"/>
            <a:ext cx="69705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2"/>
                </a:solidFill>
              </a:rPr>
              <a:t>Convolution</a:t>
            </a:r>
            <a:r>
              <a:rPr lang="en-US" sz="3600">
                <a:solidFill>
                  <a:schemeClr val="lt2"/>
                </a:solidFill>
              </a:rPr>
              <a:t> Neural Networks </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Molecular Image</a:t>
            </a:r>
            <a:endParaRPr sz="3600">
              <a:solidFill>
                <a:schemeClr val="lt2"/>
              </a:solidFill>
            </a:endParaRPr>
          </a:p>
          <a:p>
            <a:pPr indent="0" lvl="0" marL="0" rtl="0" algn="l">
              <a:spcBef>
                <a:spcPts val="0"/>
              </a:spcBef>
              <a:spcAft>
                <a:spcPts val="0"/>
              </a:spcAft>
              <a:buNone/>
            </a:pPr>
            <a:r>
              <a:t/>
            </a:r>
            <a:endParaRPr sz="3600">
              <a:solidFill>
                <a:schemeClr val="lt2"/>
              </a:solidFill>
            </a:endParaRPr>
          </a:p>
        </p:txBody>
      </p:sp>
      <p:sp>
        <p:nvSpPr>
          <p:cNvPr id="189" name="Google Shape;189;p23"/>
          <p:cNvSpPr txBox="1"/>
          <p:nvPr/>
        </p:nvSpPr>
        <p:spPr>
          <a:xfrm>
            <a:off x="8922025" y="8000600"/>
            <a:ext cx="58176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2"/>
                </a:solidFill>
              </a:rPr>
              <a:t>MultiModal Networks</a:t>
            </a:r>
            <a:r>
              <a:rPr lang="en-US" sz="3600">
                <a:solidFill>
                  <a:schemeClr val="lt2"/>
                </a:solidFill>
              </a:rPr>
              <a:t> </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Molecular Images</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Smile Sequences</a:t>
            </a:r>
            <a:endParaRPr sz="3600">
              <a:solidFill>
                <a:schemeClr val="lt2"/>
              </a:solidFill>
            </a:endParaRPr>
          </a:p>
          <a:p>
            <a:pPr indent="0" lvl="0" marL="0" rtl="0" algn="l">
              <a:spcBef>
                <a:spcPts val="0"/>
              </a:spcBef>
              <a:spcAft>
                <a:spcPts val="0"/>
              </a:spcAft>
              <a:buNone/>
            </a:pPr>
            <a:r>
              <a:t/>
            </a:r>
            <a:endParaRPr sz="3600">
              <a:solidFill>
                <a:schemeClr val="lt2"/>
              </a:solidFill>
            </a:endParaRPr>
          </a:p>
        </p:txBody>
      </p:sp>
      <p:sp>
        <p:nvSpPr>
          <p:cNvPr id="190" name="Google Shape;190;p23"/>
          <p:cNvSpPr txBox="1"/>
          <p:nvPr/>
        </p:nvSpPr>
        <p:spPr>
          <a:xfrm>
            <a:off x="8053125" y="1585300"/>
            <a:ext cx="96330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Literature</a:t>
            </a:r>
            <a:endParaRPr>
              <a:latin typeface="Archivo Black"/>
              <a:ea typeface="Archivo Black"/>
              <a:cs typeface="Archivo Black"/>
              <a:sym typeface="Archiv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194" name="Shape 194"/>
        <p:cNvGrpSpPr/>
        <p:nvPr/>
      </p:nvGrpSpPr>
      <p:grpSpPr>
        <a:xfrm>
          <a:off x="0" y="0"/>
          <a:ext cx="0" cy="0"/>
          <a:chOff x="0" y="0"/>
          <a:chExt cx="0" cy="0"/>
        </a:xfrm>
      </p:grpSpPr>
      <p:pic>
        <p:nvPicPr>
          <p:cNvPr id="195" name="Google Shape;195;p24"/>
          <p:cNvPicPr preferRelativeResize="0"/>
          <p:nvPr/>
        </p:nvPicPr>
        <p:blipFill>
          <a:blip r:embed="rId3">
            <a:alphaModFix/>
          </a:blip>
          <a:stretch>
            <a:fillRect/>
          </a:stretch>
        </p:blipFill>
        <p:spPr>
          <a:xfrm>
            <a:off x="-313200" y="2977213"/>
            <a:ext cx="8520899" cy="8972114"/>
          </a:xfrm>
          <a:prstGeom prst="rect">
            <a:avLst/>
          </a:prstGeom>
          <a:noFill/>
          <a:ln>
            <a:noFill/>
          </a:ln>
        </p:spPr>
      </p:pic>
      <p:sp>
        <p:nvSpPr>
          <p:cNvPr id="196" name="Google Shape;196;p24"/>
          <p:cNvSpPr txBox="1"/>
          <p:nvPr/>
        </p:nvSpPr>
        <p:spPr>
          <a:xfrm>
            <a:off x="5311075" y="1044875"/>
            <a:ext cx="11723700" cy="13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0">
                <a:solidFill>
                  <a:srgbClr val="FB870E"/>
                </a:solidFill>
                <a:latin typeface="Archivo Black"/>
                <a:ea typeface="Archivo Black"/>
                <a:cs typeface="Archivo Black"/>
                <a:sym typeface="Archivo Black"/>
              </a:rPr>
              <a:t>Multi-Modal Architecture</a:t>
            </a:r>
            <a:endParaRPr sz="3600">
              <a:solidFill>
                <a:schemeClr val="lt2"/>
              </a:solidFill>
            </a:endParaRPr>
          </a:p>
        </p:txBody>
      </p:sp>
      <p:sp>
        <p:nvSpPr>
          <p:cNvPr id="197" name="Google Shape;197;p24"/>
          <p:cNvSpPr txBox="1"/>
          <p:nvPr/>
        </p:nvSpPr>
        <p:spPr>
          <a:xfrm>
            <a:off x="5452950" y="2552450"/>
            <a:ext cx="10801500" cy="2784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2"/>
              </a:buClr>
              <a:buSzPts val="3600"/>
              <a:buChar char="-"/>
            </a:pPr>
            <a:r>
              <a:rPr lang="en-US" sz="3600">
                <a:solidFill>
                  <a:schemeClr val="lt2"/>
                </a:solidFill>
              </a:rPr>
              <a:t>Enriches feature representation by considering both textual and visual modalities</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Spatial features plus symbolic reasoning enhances a better representation of the drug </a:t>
            </a:r>
            <a:endParaRPr sz="3600">
              <a:solidFill>
                <a:schemeClr val="lt2"/>
              </a:solidFill>
            </a:endParaRPr>
          </a:p>
        </p:txBody>
      </p:sp>
      <p:sp>
        <p:nvSpPr>
          <p:cNvPr id="198" name="Google Shape;198;p24"/>
          <p:cNvSpPr txBox="1"/>
          <p:nvPr/>
        </p:nvSpPr>
        <p:spPr>
          <a:xfrm>
            <a:off x="5452950" y="5299463"/>
            <a:ext cx="11723700" cy="13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0">
                <a:solidFill>
                  <a:srgbClr val="FB870E"/>
                </a:solidFill>
                <a:latin typeface="Archivo Black"/>
                <a:ea typeface="Archivo Black"/>
                <a:cs typeface="Archivo Black"/>
                <a:sym typeface="Archivo Black"/>
              </a:rPr>
              <a:t>Multi-Task Learning</a:t>
            </a:r>
            <a:endParaRPr sz="3600">
              <a:solidFill>
                <a:schemeClr val="lt2"/>
              </a:solidFill>
            </a:endParaRPr>
          </a:p>
        </p:txBody>
      </p:sp>
      <p:sp>
        <p:nvSpPr>
          <p:cNvPr id="199" name="Google Shape;199;p24"/>
          <p:cNvSpPr txBox="1"/>
          <p:nvPr/>
        </p:nvSpPr>
        <p:spPr>
          <a:xfrm>
            <a:off x="5594825" y="6807050"/>
            <a:ext cx="11227200" cy="2784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2"/>
              </a:buClr>
              <a:buSzPts val="3600"/>
              <a:buChar char="-"/>
            </a:pPr>
            <a:r>
              <a:rPr lang="en-US" sz="3600">
                <a:solidFill>
                  <a:schemeClr val="lt2"/>
                </a:solidFill>
              </a:rPr>
              <a:t>Drug</a:t>
            </a:r>
            <a:r>
              <a:rPr lang="en-US" sz="3600">
                <a:solidFill>
                  <a:schemeClr val="lt2"/>
                </a:solidFill>
              </a:rPr>
              <a:t> (SMILES) encoder benefits from an additional supervision utilizing both DTI and SE task</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Helps obtain more generalizable drug embeddings</a:t>
            </a:r>
            <a:endParaRPr sz="36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203" name="Shape 203"/>
        <p:cNvGrpSpPr/>
        <p:nvPr/>
      </p:nvGrpSpPr>
      <p:grpSpPr>
        <a:xfrm>
          <a:off x="0" y="0"/>
          <a:ext cx="0" cy="0"/>
          <a:chOff x="0" y="0"/>
          <a:chExt cx="0" cy="0"/>
        </a:xfrm>
      </p:grpSpPr>
      <p:pic>
        <p:nvPicPr>
          <p:cNvPr id="204" name="Google Shape;204;p25"/>
          <p:cNvPicPr preferRelativeResize="0"/>
          <p:nvPr/>
        </p:nvPicPr>
        <p:blipFill>
          <a:blip r:embed="rId3">
            <a:alphaModFix/>
          </a:blip>
          <a:stretch>
            <a:fillRect/>
          </a:stretch>
        </p:blipFill>
        <p:spPr>
          <a:xfrm>
            <a:off x="2637650" y="1629200"/>
            <a:ext cx="13012724" cy="8474100"/>
          </a:xfrm>
          <a:prstGeom prst="rect">
            <a:avLst/>
          </a:prstGeom>
          <a:noFill/>
          <a:ln>
            <a:noFill/>
          </a:ln>
        </p:spPr>
      </p:pic>
      <p:sp>
        <p:nvSpPr>
          <p:cNvPr id="205" name="Google Shape;205;p25"/>
          <p:cNvSpPr txBox="1"/>
          <p:nvPr/>
        </p:nvSpPr>
        <p:spPr>
          <a:xfrm>
            <a:off x="3209450" y="480950"/>
            <a:ext cx="120465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Drug Target Interaction</a:t>
            </a:r>
            <a:endParaRPr>
              <a:latin typeface="Archivo Black"/>
              <a:ea typeface="Archivo Black"/>
              <a:cs typeface="Archivo Black"/>
              <a:sym typeface="Archiv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209" name="Shape 209"/>
        <p:cNvGrpSpPr/>
        <p:nvPr/>
      </p:nvGrpSpPr>
      <p:grpSpPr>
        <a:xfrm>
          <a:off x="0" y="0"/>
          <a:ext cx="0" cy="0"/>
          <a:chOff x="0" y="0"/>
          <a:chExt cx="0" cy="0"/>
        </a:xfrm>
      </p:grpSpPr>
      <p:sp>
        <p:nvSpPr>
          <p:cNvPr id="210" name="Google Shape;210;p26"/>
          <p:cNvSpPr txBox="1"/>
          <p:nvPr/>
        </p:nvSpPr>
        <p:spPr>
          <a:xfrm>
            <a:off x="3120750" y="551900"/>
            <a:ext cx="120465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Side Effect Prediction</a:t>
            </a:r>
            <a:endParaRPr>
              <a:latin typeface="Archivo Black"/>
              <a:ea typeface="Archivo Black"/>
              <a:cs typeface="Archivo Black"/>
              <a:sym typeface="Archivo Black"/>
            </a:endParaRPr>
          </a:p>
        </p:txBody>
      </p:sp>
      <p:pic>
        <p:nvPicPr>
          <p:cNvPr id="211" name="Google Shape;211;p26"/>
          <p:cNvPicPr preferRelativeResize="0"/>
          <p:nvPr/>
        </p:nvPicPr>
        <p:blipFill>
          <a:blip r:embed="rId3">
            <a:alphaModFix/>
          </a:blip>
          <a:stretch>
            <a:fillRect/>
          </a:stretch>
        </p:blipFill>
        <p:spPr>
          <a:xfrm>
            <a:off x="1941750" y="1781600"/>
            <a:ext cx="14404497" cy="8352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215" name="Shape 215"/>
        <p:cNvGrpSpPr/>
        <p:nvPr/>
      </p:nvGrpSpPr>
      <p:grpSpPr>
        <a:xfrm>
          <a:off x="0" y="0"/>
          <a:ext cx="0" cy="0"/>
          <a:chOff x="0" y="0"/>
          <a:chExt cx="0" cy="0"/>
        </a:xfrm>
      </p:grpSpPr>
      <p:pic>
        <p:nvPicPr>
          <p:cNvPr id="216" name="Google Shape;216;p27"/>
          <p:cNvPicPr preferRelativeResize="0"/>
          <p:nvPr/>
        </p:nvPicPr>
        <p:blipFill>
          <a:blip r:embed="rId3">
            <a:alphaModFix/>
          </a:blip>
          <a:stretch>
            <a:fillRect/>
          </a:stretch>
        </p:blipFill>
        <p:spPr>
          <a:xfrm>
            <a:off x="6426725" y="-4627750"/>
            <a:ext cx="15397898" cy="15097148"/>
          </a:xfrm>
          <a:prstGeom prst="rect">
            <a:avLst/>
          </a:prstGeom>
          <a:noFill/>
          <a:ln>
            <a:noFill/>
          </a:ln>
        </p:spPr>
      </p:pic>
      <p:sp>
        <p:nvSpPr>
          <p:cNvPr id="217" name="Google Shape;217;p27"/>
          <p:cNvSpPr txBox="1"/>
          <p:nvPr/>
        </p:nvSpPr>
        <p:spPr>
          <a:xfrm>
            <a:off x="881000" y="361500"/>
            <a:ext cx="96330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Training Paradigm</a:t>
            </a:r>
            <a:endParaRPr>
              <a:latin typeface="Archivo Black"/>
              <a:ea typeface="Archivo Black"/>
              <a:cs typeface="Archivo Black"/>
              <a:sym typeface="Archivo Black"/>
            </a:endParaRPr>
          </a:p>
        </p:txBody>
      </p:sp>
      <p:sp>
        <p:nvSpPr>
          <p:cNvPr id="218" name="Google Shape;218;p27"/>
          <p:cNvSpPr txBox="1"/>
          <p:nvPr/>
        </p:nvSpPr>
        <p:spPr>
          <a:xfrm>
            <a:off x="1338150" y="2446025"/>
            <a:ext cx="9278100" cy="68994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2"/>
              </a:buClr>
              <a:buSzPts val="3600"/>
              <a:buChar char="-"/>
            </a:pPr>
            <a:r>
              <a:rPr lang="en-US" sz="3600">
                <a:solidFill>
                  <a:schemeClr val="lt2"/>
                </a:solidFill>
              </a:rPr>
              <a:t>Joint Training</a:t>
            </a:r>
            <a:endParaRPr sz="3600">
              <a:solidFill>
                <a:schemeClr val="lt2"/>
              </a:solidFill>
            </a:endParaRPr>
          </a:p>
          <a:p>
            <a:pPr indent="-457200" lvl="1" marL="914400" rtl="0" algn="l">
              <a:spcBef>
                <a:spcPts val="0"/>
              </a:spcBef>
              <a:spcAft>
                <a:spcPts val="0"/>
              </a:spcAft>
              <a:buClr>
                <a:schemeClr val="lt2"/>
              </a:buClr>
              <a:buSzPts val="3600"/>
              <a:buChar char="-"/>
            </a:pPr>
            <a:r>
              <a:rPr lang="en-US" sz="3600">
                <a:solidFill>
                  <a:schemeClr val="lt2"/>
                </a:solidFill>
              </a:rPr>
              <a:t>DTI: Regression</a:t>
            </a:r>
            <a:endParaRPr sz="3600">
              <a:solidFill>
                <a:schemeClr val="lt2"/>
              </a:solidFill>
            </a:endParaRPr>
          </a:p>
          <a:p>
            <a:pPr indent="-457200" lvl="1" marL="914400" rtl="0" algn="l">
              <a:spcBef>
                <a:spcPts val="0"/>
              </a:spcBef>
              <a:spcAft>
                <a:spcPts val="0"/>
              </a:spcAft>
              <a:buClr>
                <a:schemeClr val="lt2"/>
              </a:buClr>
              <a:buSzPts val="3600"/>
              <a:buChar char="-"/>
            </a:pPr>
            <a:r>
              <a:rPr lang="en-US" sz="3600">
                <a:solidFill>
                  <a:schemeClr val="lt2"/>
                </a:solidFill>
              </a:rPr>
              <a:t>SE: Multi Label Binary Classification </a:t>
            </a:r>
            <a:endParaRPr sz="3600">
              <a:solidFill>
                <a:schemeClr val="lt2"/>
              </a:solidFill>
            </a:endParaRPr>
          </a:p>
          <a:p>
            <a:pPr indent="0" lvl="0" marL="0" rtl="0" algn="l">
              <a:spcBef>
                <a:spcPts val="0"/>
              </a:spcBef>
              <a:spcAft>
                <a:spcPts val="0"/>
              </a:spcAft>
              <a:buNone/>
            </a:pPr>
            <a:r>
              <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DTI: Mean Squared Error Loss</a:t>
            </a:r>
            <a:endParaRPr sz="3600">
              <a:solidFill>
                <a:schemeClr val="lt2"/>
              </a:solidFill>
            </a:endParaRPr>
          </a:p>
          <a:p>
            <a:pPr indent="0" lvl="0" marL="0" rtl="0" algn="l">
              <a:spcBef>
                <a:spcPts val="0"/>
              </a:spcBef>
              <a:spcAft>
                <a:spcPts val="0"/>
              </a:spcAft>
              <a:buNone/>
            </a:pPr>
            <a:r>
              <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SE: Binary Cross Entropy Loss</a:t>
            </a:r>
            <a:endParaRPr sz="3600">
              <a:solidFill>
                <a:schemeClr val="lt2"/>
              </a:solidFill>
            </a:endParaRPr>
          </a:p>
          <a:p>
            <a:pPr indent="0" lvl="0" marL="0" rtl="0" algn="l">
              <a:spcBef>
                <a:spcPts val="0"/>
              </a:spcBef>
              <a:spcAft>
                <a:spcPts val="0"/>
              </a:spcAft>
              <a:buNone/>
            </a:pPr>
            <a:r>
              <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Optimizer: Adam</a:t>
            </a:r>
            <a:endParaRPr sz="3600">
              <a:solidFill>
                <a:schemeClr val="lt2"/>
              </a:solidFill>
            </a:endParaRPr>
          </a:p>
          <a:p>
            <a:pPr indent="0" lvl="0" marL="0" rtl="0" algn="l">
              <a:spcBef>
                <a:spcPts val="0"/>
              </a:spcBef>
              <a:spcAft>
                <a:spcPts val="0"/>
              </a:spcAft>
              <a:buNone/>
            </a:pPr>
            <a:r>
              <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Epochs: 100</a:t>
            </a:r>
            <a:endParaRPr sz="36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nvSpPr>
        <p:spPr>
          <a:xfrm>
            <a:off x="898750" y="733950"/>
            <a:ext cx="96330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Results - DTI</a:t>
            </a:r>
            <a:endParaRPr>
              <a:latin typeface="Archivo Black"/>
              <a:ea typeface="Archivo Black"/>
              <a:cs typeface="Archivo Black"/>
              <a:sym typeface="Archivo Black"/>
            </a:endParaRPr>
          </a:p>
        </p:txBody>
      </p:sp>
      <p:pic>
        <p:nvPicPr>
          <p:cNvPr id="224" name="Google Shape;224;p28"/>
          <p:cNvPicPr preferRelativeResize="0"/>
          <p:nvPr/>
        </p:nvPicPr>
        <p:blipFill>
          <a:blip r:embed="rId3">
            <a:alphaModFix/>
          </a:blip>
          <a:stretch>
            <a:fillRect/>
          </a:stretch>
        </p:blipFill>
        <p:spPr>
          <a:xfrm>
            <a:off x="309450" y="2052325"/>
            <a:ext cx="8798574" cy="5305825"/>
          </a:xfrm>
          <a:prstGeom prst="rect">
            <a:avLst/>
          </a:prstGeom>
          <a:noFill/>
          <a:ln>
            <a:noFill/>
          </a:ln>
        </p:spPr>
      </p:pic>
      <p:pic>
        <p:nvPicPr>
          <p:cNvPr id="225" name="Google Shape;225;p28"/>
          <p:cNvPicPr preferRelativeResize="0"/>
          <p:nvPr/>
        </p:nvPicPr>
        <p:blipFill>
          <a:blip r:embed="rId4">
            <a:alphaModFix/>
          </a:blip>
          <a:stretch>
            <a:fillRect/>
          </a:stretch>
        </p:blipFill>
        <p:spPr>
          <a:xfrm>
            <a:off x="9242674" y="1963650"/>
            <a:ext cx="8875176" cy="5362270"/>
          </a:xfrm>
          <a:prstGeom prst="rect">
            <a:avLst/>
          </a:prstGeom>
          <a:noFill/>
          <a:ln>
            <a:noFill/>
          </a:ln>
        </p:spPr>
      </p:pic>
      <p:sp>
        <p:nvSpPr>
          <p:cNvPr id="226" name="Google Shape;226;p28"/>
          <p:cNvSpPr txBox="1"/>
          <p:nvPr/>
        </p:nvSpPr>
        <p:spPr>
          <a:xfrm>
            <a:off x="1941200" y="7713675"/>
            <a:ext cx="54627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2"/>
                </a:solidFill>
              </a:rPr>
              <a:t>Mean Squared Error Loss</a:t>
            </a:r>
            <a:endParaRPr sz="3600">
              <a:solidFill>
                <a:schemeClr val="lt2"/>
              </a:solidFill>
            </a:endParaRPr>
          </a:p>
        </p:txBody>
      </p:sp>
      <p:sp>
        <p:nvSpPr>
          <p:cNvPr id="227" name="Google Shape;227;p28"/>
          <p:cNvSpPr txBox="1"/>
          <p:nvPr/>
        </p:nvSpPr>
        <p:spPr>
          <a:xfrm>
            <a:off x="10531750" y="7713675"/>
            <a:ext cx="54627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2"/>
                </a:solidFill>
              </a:rPr>
              <a:t>True and predicted affinity (pKI) on test set</a:t>
            </a:r>
            <a:endParaRPr sz="36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nvSpPr>
        <p:spPr>
          <a:xfrm>
            <a:off x="898750" y="733950"/>
            <a:ext cx="96330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Results - SE</a:t>
            </a:r>
            <a:endParaRPr>
              <a:latin typeface="Archivo Black"/>
              <a:ea typeface="Archivo Black"/>
              <a:cs typeface="Archivo Black"/>
              <a:sym typeface="Archivo Black"/>
            </a:endParaRPr>
          </a:p>
        </p:txBody>
      </p:sp>
      <p:pic>
        <p:nvPicPr>
          <p:cNvPr id="233" name="Google Shape;233;p29"/>
          <p:cNvPicPr preferRelativeResize="0"/>
          <p:nvPr/>
        </p:nvPicPr>
        <p:blipFill>
          <a:blip r:embed="rId3">
            <a:alphaModFix/>
          </a:blip>
          <a:stretch>
            <a:fillRect/>
          </a:stretch>
        </p:blipFill>
        <p:spPr>
          <a:xfrm>
            <a:off x="152400" y="1963650"/>
            <a:ext cx="8937875" cy="4995728"/>
          </a:xfrm>
          <a:prstGeom prst="rect">
            <a:avLst/>
          </a:prstGeom>
          <a:noFill/>
          <a:ln>
            <a:noFill/>
          </a:ln>
        </p:spPr>
      </p:pic>
      <p:pic>
        <p:nvPicPr>
          <p:cNvPr id="234" name="Google Shape;234;p29"/>
          <p:cNvPicPr preferRelativeResize="0"/>
          <p:nvPr/>
        </p:nvPicPr>
        <p:blipFill>
          <a:blip r:embed="rId4">
            <a:alphaModFix/>
          </a:blip>
          <a:stretch>
            <a:fillRect/>
          </a:stretch>
        </p:blipFill>
        <p:spPr>
          <a:xfrm>
            <a:off x="9171725" y="1976213"/>
            <a:ext cx="8892925" cy="4970603"/>
          </a:xfrm>
          <a:prstGeom prst="rect">
            <a:avLst/>
          </a:prstGeom>
          <a:noFill/>
          <a:ln>
            <a:noFill/>
          </a:ln>
        </p:spPr>
      </p:pic>
      <p:sp>
        <p:nvSpPr>
          <p:cNvPr id="235" name="Google Shape;235;p29"/>
          <p:cNvSpPr txBox="1"/>
          <p:nvPr/>
        </p:nvSpPr>
        <p:spPr>
          <a:xfrm>
            <a:off x="1302700" y="7589500"/>
            <a:ext cx="60834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2"/>
                </a:solidFill>
              </a:rPr>
              <a:t>Binary Cross Entropy</a:t>
            </a:r>
            <a:r>
              <a:rPr lang="en-US" sz="3600">
                <a:solidFill>
                  <a:schemeClr val="lt2"/>
                </a:solidFill>
              </a:rPr>
              <a:t> Loss</a:t>
            </a:r>
            <a:endParaRPr sz="3600">
              <a:solidFill>
                <a:schemeClr val="lt2"/>
              </a:solidFill>
            </a:endParaRPr>
          </a:p>
        </p:txBody>
      </p:sp>
      <p:sp>
        <p:nvSpPr>
          <p:cNvPr id="236" name="Google Shape;236;p29"/>
          <p:cNvSpPr txBox="1"/>
          <p:nvPr/>
        </p:nvSpPr>
        <p:spPr>
          <a:xfrm>
            <a:off x="10576488" y="7422650"/>
            <a:ext cx="60834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2"/>
                </a:solidFill>
              </a:rPr>
              <a:t>Partial Accuracy </a:t>
            </a:r>
            <a:endParaRPr sz="36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nvSpPr>
        <p:spPr>
          <a:xfrm>
            <a:off x="898750" y="733950"/>
            <a:ext cx="96330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Comparison</a:t>
            </a:r>
            <a:endParaRPr>
              <a:latin typeface="Archivo Black"/>
              <a:ea typeface="Archivo Black"/>
              <a:cs typeface="Archivo Black"/>
              <a:sym typeface="Archivo Black"/>
            </a:endParaRPr>
          </a:p>
        </p:txBody>
      </p:sp>
      <p:pic>
        <p:nvPicPr>
          <p:cNvPr id="242" name="Google Shape;242;p30"/>
          <p:cNvPicPr preferRelativeResize="0"/>
          <p:nvPr/>
        </p:nvPicPr>
        <p:blipFill>
          <a:blip r:embed="rId3">
            <a:alphaModFix/>
          </a:blip>
          <a:stretch>
            <a:fillRect/>
          </a:stretch>
        </p:blipFill>
        <p:spPr>
          <a:xfrm>
            <a:off x="658349" y="2087800"/>
            <a:ext cx="4526524" cy="2734875"/>
          </a:xfrm>
          <a:prstGeom prst="rect">
            <a:avLst/>
          </a:prstGeom>
          <a:noFill/>
          <a:ln>
            <a:noFill/>
          </a:ln>
        </p:spPr>
      </p:pic>
      <p:pic>
        <p:nvPicPr>
          <p:cNvPr id="243" name="Google Shape;243;p30"/>
          <p:cNvPicPr preferRelativeResize="0"/>
          <p:nvPr/>
        </p:nvPicPr>
        <p:blipFill>
          <a:blip r:embed="rId4">
            <a:alphaModFix/>
          </a:blip>
          <a:stretch>
            <a:fillRect/>
          </a:stretch>
        </p:blipFill>
        <p:spPr>
          <a:xfrm>
            <a:off x="642554" y="5333525"/>
            <a:ext cx="4558108" cy="2734876"/>
          </a:xfrm>
          <a:prstGeom prst="rect">
            <a:avLst/>
          </a:prstGeom>
          <a:noFill/>
          <a:ln>
            <a:noFill/>
          </a:ln>
        </p:spPr>
      </p:pic>
      <p:sp>
        <p:nvSpPr>
          <p:cNvPr id="244" name="Google Shape;244;p30"/>
          <p:cNvSpPr txBox="1"/>
          <p:nvPr/>
        </p:nvSpPr>
        <p:spPr>
          <a:xfrm>
            <a:off x="628700" y="8547275"/>
            <a:ext cx="4558200" cy="5853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US" sz="3600">
                <a:solidFill>
                  <a:schemeClr val="lt2"/>
                </a:solidFill>
              </a:rPr>
              <a:t>DTI</a:t>
            </a:r>
            <a:endParaRPr sz="3600">
              <a:solidFill>
                <a:schemeClr val="lt2"/>
              </a:solidFill>
            </a:endParaRPr>
          </a:p>
        </p:txBody>
      </p:sp>
      <p:pic>
        <p:nvPicPr>
          <p:cNvPr id="245" name="Google Shape;245;p30"/>
          <p:cNvPicPr preferRelativeResize="0"/>
          <p:nvPr/>
        </p:nvPicPr>
        <p:blipFill>
          <a:blip r:embed="rId5">
            <a:alphaModFix/>
          </a:blip>
          <a:stretch>
            <a:fillRect/>
          </a:stretch>
        </p:blipFill>
        <p:spPr>
          <a:xfrm>
            <a:off x="12224300" y="2061563"/>
            <a:ext cx="4558100" cy="2734874"/>
          </a:xfrm>
          <a:prstGeom prst="rect">
            <a:avLst/>
          </a:prstGeom>
          <a:noFill/>
          <a:ln>
            <a:noFill/>
          </a:ln>
        </p:spPr>
      </p:pic>
      <p:pic>
        <p:nvPicPr>
          <p:cNvPr id="246" name="Google Shape;246;p30"/>
          <p:cNvPicPr preferRelativeResize="0"/>
          <p:nvPr/>
        </p:nvPicPr>
        <p:blipFill>
          <a:blip r:embed="rId6">
            <a:alphaModFix/>
          </a:blip>
          <a:stretch>
            <a:fillRect/>
          </a:stretch>
        </p:blipFill>
        <p:spPr>
          <a:xfrm>
            <a:off x="12173775" y="5333525"/>
            <a:ext cx="4659149" cy="2734876"/>
          </a:xfrm>
          <a:prstGeom prst="rect">
            <a:avLst/>
          </a:prstGeom>
          <a:noFill/>
          <a:ln>
            <a:noFill/>
          </a:ln>
        </p:spPr>
      </p:pic>
      <p:sp>
        <p:nvSpPr>
          <p:cNvPr id="247" name="Google Shape;247;p30"/>
          <p:cNvSpPr txBox="1"/>
          <p:nvPr/>
        </p:nvSpPr>
        <p:spPr>
          <a:xfrm>
            <a:off x="5683525" y="2907175"/>
            <a:ext cx="230700" cy="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lt2"/>
              </a:solidFill>
            </a:endParaRPr>
          </a:p>
        </p:txBody>
      </p:sp>
      <p:sp>
        <p:nvSpPr>
          <p:cNvPr id="248" name="Google Shape;248;p30"/>
          <p:cNvSpPr txBox="1"/>
          <p:nvPr/>
        </p:nvSpPr>
        <p:spPr>
          <a:xfrm>
            <a:off x="6913288" y="3029538"/>
            <a:ext cx="35826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2"/>
                </a:solidFill>
              </a:rPr>
              <a:t>Joint Training</a:t>
            </a:r>
            <a:endParaRPr sz="3600">
              <a:solidFill>
                <a:schemeClr val="lt2"/>
              </a:solidFill>
            </a:endParaRPr>
          </a:p>
        </p:txBody>
      </p:sp>
      <p:sp>
        <p:nvSpPr>
          <p:cNvPr id="249" name="Google Shape;249;p30"/>
          <p:cNvSpPr txBox="1"/>
          <p:nvPr/>
        </p:nvSpPr>
        <p:spPr>
          <a:xfrm>
            <a:off x="6585500" y="6021525"/>
            <a:ext cx="41706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2"/>
                </a:solidFill>
              </a:rPr>
              <a:t>Individual Training</a:t>
            </a:r>
            <a:endParaRPr sz="3600">
              <a:solidFill>
                <a:schemeClr val="lt2"/>
              </a:solidFill>
            </a:endParaRPr>
          </a:p>
        </p:txBody>
      </p:sp>
      <p:sp>
        <p:nvSpPr>
          <p:cNvPr id="250" name="Google Shape;250;p30"/>
          <p:cNvSpPr txBox="1"/>
          <p:nvPr/>
        </p:nvSpPr>
        <p:spPr>
          <a:xfrm>
            <a:off x="12224250" y="8605500"/>
            <a:ext cx="4558200" cy="5853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US" sz="3600">
                <a:solidFill>
                  <a:schemeClr val="lt2"/>
                </a:solidFill>
              </a:rPr>
              <a:t>SE</a:t>
            </a:r>
            <a:endParaRPr sz="36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nvSpPr>
        <p:spPr>
          <a:xfrm>
            <a:off x="898750" y="733950"/>
            <a:ext cx="96330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Potential Reasons?</a:t>
            </a:r>
            <a:endParaRPr>
              <a:latin typeface="Archivo Black"/>
              <a:ea typeface="Archivo Black"/>
              <a:cs typeface="Archivo Black"/>
              <a:sym typeface="Archivo Black"/>
            </a:endParaRPr>
          </a:p>
        </p:txBody>
      </p:sp>
      <p:sp>
        <p:nvSpPr>
          <p:cNvPr id="256" name="Google Shape;256;p31"/>
          <p:cNvSpPr txBox="1"/>
          <p:nvPr/>
        </p:nvSpPr>
        <p:spPr>
          <a:xfrm>
            <a:off x="1054375" y="2694325"/>
            <a:ext cx="14526000" cy="6314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2"/>
              </a:buClr>
              <a:buSzPts val="3600"/>
              <a:buChar char="-"/>
            </a:pPr>
            <a:r>
              <a:rPr lang="en-US" sz="3600">
                <a:solidFill>
                  <a:schemeClr val="lt2"/>
                </a:solidFill>
              </a:rPr>
              <a:t>Gradient Conflict </a:t>
            </a:r>
            <a:r>
              <a:rPr lang="en-US" sz="2700" u="sng">
                <a:solidFill>
                  <a:schemeClr val="hlink"/>
                </a:solidFill>
                <a:hlinkClick r:id="rId3"/>
              </a:rPr>
              <a:t>Gradient surgery for multi-task learning. arXiv preprint arXiv:2001.06782, 2020</a:t>
            </a:r>
            <a:endParaRPr sz="2700">
              <a:solidFill>
                <a:schemeClr val="lt2"/>
              </a:solidFill>
            </a:endParaRPr>
          </a:p>
          <a:p>
            <a:pPr indent="0" lvl="0" marL="0" rtl="0" algn="l">
              <a:spcBef>
                <a:spcPts val="0"/>
              </a:spcBef>
              <a:spcAft>
                <a:spcPts val="0"/>
              </a:spcAft>
              <a:buNone/>
            </a:pPr>
            <a:r>
              <a:t/>
            </a:r>
            <a:endParaRPr sz="27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Regularisation effect on SE</a:t>
            </a:r>
            <a:endParaRPr sz="3600">
              <a:solidFill>
                <a:schemeClr val="lt2"/>
              </a:solidFill>
            </a:endParaRPr>
          </a:p>
          <a:p>
            <a:pPr indent="0" lvl="0" marL="0" rtl="0" algn="l">
              <a:spcBef>
                <a:spcPts val="0"/>
              </a:spcBef>
              <a:spcAft>
                <a:spcPts val="0"/>
              </a:spcAft>
              <a:buNone/>
            </a:pPr>
            <a:r>
              <a:t/>
            </a:r>
            <a:endParaRPr sz="3600">
              <a:solidFill>
                <a:schemeClr val="lt2"/>
              </a:solidFill>
            </a:endParaRPr>
          </a:p>
          <a:p>
            <a:pPr indent="-457200" lvl="0" marL="457200" rtl="0" algn="l">
              <a:spcBef>
                <a:spcPts val="0"/>
              </a:spcBef>
              <a:spcAft>
                <a:spcPts val="0"/>
              </a:spcAft>
              <a:buClr>
                <a:schemeClr val="lt2"/>
              </a:buClr>
              <a:buSzPts val="3600"/>
              <a:buChar char="-"/>
            </a:pPr>
            <a:r>
              <a:rPr lang="en-US" sz="3600">
                <a:solidFill>
                  <a:schemeClr val="lt2"/>
                </a:solidFill>
              </a:rPr>
              <a:t>DTI suffers as regression is more sensitive to numerical patterns as compared to classification where the threshold gives a flexibility</a:t>
            </a:r>
            <a:endParaRPr sz="36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3535"/>
        </a:solidFill>
      </p:bgPr>
    </p:bg>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9863825" y="-3810625"/>
            <a:ext cx="11991726" cy="11751677"/>
          </a:xfrm>
          <a:prstGeom prst="rect">
            <a:avLst/>
          </a:prstGeom>
          <a:noFill/>
          <a:ln>
            <a:noFill/>
          </a:ln>
        </p:spPr>
      </p:pic>
      <p:grpSp>
        <p:nvGrpSpPr>
          <p:cNvPr id="68" name="Google Shape;68;p14"/>
          <p:cNvGrpSpPr/>
          <p:nvPr/>
        </p:nvGrpSpPr>
        <p:grpSpPr>
          <a:xfrm>
            <a:off x="1100588" y="3070337"/>
            <a:ext cx="3075679" cy="2817838"/>
            <a:chOff x="0" y="-38100"/>
            <a:chExt cx="695556" cy="637246"/>
          </a:xfrm>
        </p:grpSpPr>
        <p:sp>
          <p:nvSpPr>
            <p:cNvPr id="69" name="Google Shape;69;p14"/>
            <p:cNvSpPr/>
            <p:nvPr/>
          </p:nvSpPr>
          <p:spPr>
            <a:xfrm>
              <a:off x="0" y="0"/>
              <a:ext cx="695556" cy="599146"/>
            </a:xfrm>
            <a:custGeom>
              <a:rect b="b" l="l" r="r" t="t"/>
              <a:pathLst>
                <a:path extrusionOk="0" h="599146" w="695556">
                  <a:moveTo>
                    <a:pt x="128374" y="0"/>
                  </a:moveTo>
                  <a:lnTo>
                    <a:pt x="567182" y="0"/>
                  </a:lnTo>
                  <a:cubicBezTo>
                    <a:pt x="638081" y="0"/>
                    <a:pt x="695556" y="57475"/>
                    <a:pt x="695556" y="128374"/>
                  </a:cubicBezTo>
                  <a:lnTo>
                    <a:pt x="695556" y="470772"/>
                  </a:lnTo>
                  <a:cubicBezTo>
                    <a:pt x="695556" y="541671"/>
                    <a:pt x="638081" y="599146"/>
                    <a:pt x="567182" y="599146"/>
                  </a:cubicBezTo>
                  <a:lnTo>
                    <a:pt x="128374" y="599146"/>
                  </a:lnTo>
                  <a:cubicBezTo>
                    <a:pt x="94327" y="599146"/>
                    <a:pt x="61675" y="585621"/>
                    <a:pt x="37600" y="561546"/>
                  </a:cubicBezTo>
                  <a:cubicBezTo>
                    <a:pt x="13525" y="537472"/>
                    <a:pt x="0" y="504819"/>
                    <a:pt x="0" y="470772"/>
                  </a:cubicBezTo>
                  <a:lnTo>
                    <a:pt x="0" y="128374"/>
                  </a:lnTo>
                  <a:cubicBezTo>
                    <a:pt x="0" y="57475"/>
                    <a:pt x="57475" y="0"/>
                    <a:pt x="128374" y="0"/>
                  </a:cubicBezTo>
                  <a:close/>
                </a:path>
              </a:pathLst>
            </a:custGeom>
            <a:solidFill>
              <a:srgbClr val="426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0" y="-38100"/>
              <a:ext cx="695556" cy="6372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 name="Google Shape;71;p14"/>
          <p:cNvGrpSpPr/>
          <p:nvPr/>
        </p:nvGrpSpPr>
        <p:grpSpPr>
          <a:xfrm>
            <a:off x="7556739" y="3070337"/>
            <a:ext cx="3075679" cy="2817838"/>
            <a:chOff x="0" y="-38100"/>
            <a:chExt cx="695556" cy="637246"/>
          </a:xfrm>
        </p:grpSpPr>
        <p:sp>
          <p:nvSpPr>
            <p:cNvPr id="72" name="Google Shape;72;p14"/>
            <p:cNvSpPr/>
            <p:nvPr/>
          </p:nvSpPr>
          <p:spPr>
            <a:xfrm>
              <a:off x="0" y="0"/>
              <a:ext cx="695556" cy="599146"/>
            </a:xfrm>
            <a:custGeom>
              <a:rect b="b" l="l" r="r" t="t"/>
              <a:pathLst>
                <a:path extrusionOk="0" h="599146" w="695556">
                  <a:moveTo>
                    <a:pt x="128374" y="0"/>
                  </a:moveTo>
                  <a:lnTo>
                    <a:pt x="567182" y="0"/>
                  </a:lnTo>
                  <a:cubicBezTo>
                    <a:pt x="638081" y="0"/>
                    <a:pt x="695556" y="57475"/>
                    <a:pt x="695556" y="128374"/>
                  </a:cubicBezTo>
                  <a:lnTo>
                    <a:pt x="695556" y="470772"/>
                  </a:lnTo>
                  <a:cubicBezTo>
                    <a:pt x="695556" y="541671"/>
                    <a:pt x="638081" y="599146"/>
                    <a:pt x="567182" y="599146"/>
                  </a:cubicBezTo>
                  <a:lnTo>
                    <a:pt x="128374" y="599146"/>
                  </a:lnTo>
                  <a:cubicBezTo>
                    <a:pt x="94327" y="599146"/>
                    <a:pt x="61675" y="585621"/>
                    <a:pt x="37600" y="561546"/>
                  </a:cubicBezTo>
                  <a:cubicBezTo>
                    <a:pt x="13525" y="537472"/>
                    <a:pt x="0" y="504819"/>
                    <a:pt x="0" y="470772"/>
                  </a:cubicBezTo>
                  <a:lnTo>
                    <a:pt x="0" y="128374"/>
                  </a:lnTo>
                  <a:cubicBezTo>
                    <a:pt x="0" y="57475"/>
                    <a:pt x="57475" y="0"/>
                    <a:pt x="128374" y="0"/>
                  </a:cubicBezTo>
                  <a:close/>
                </a:path>
              </a:pathLst>
            </a:custGeom>
            <a:solidFill>
              <a:srgbClr val="426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nvSpPr>
          <p:spPr>
            <a:xfrm>
              <a:off x="0" y="-38100"/>
              <a:ext cx="695556" cy="6372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 name="Google Shape;74;p14"/>
          <p:cNvGrpSpPr/>
          <p:nvPr/>
        </p:nvGrpSpPr>
        <p:grpSpPr>
          <a:xfrm>
            <a:off x="13527144" y="3070337"/>
            <a:ext cx="3075679" cy="2817838"/>
            <a:chOff x="0" y="-38100"/>
            <a:chExt cx="695556" cy="637246"/>
          </a:xfrm>
        </p:grpSpPr>
        <p:sp>
          <p:nvSpPr>
            <p:cNvPr id="75" name="Google Shape;75;p14"/>
            <p:cNvSpPr/>
            <p:nvPr/>
          </p:nvSpPr>
          <p:spPr>
            <a:xfrm>
              <a:off x="0" y="0"/>
              <a:ext cx="695556" cy="599146"/>
            </a:xfrm>
            <a:custGeom>
              <a:rect b="b" l="l" r="r" t="t"/>
              <a:pathLst>
                <a:path extrusionOk="0" h="599146" w="695556">
                  <a:moveTo>
                    <a:pt x="128374" y="0"/>
                  </a:moveTo>
                  <a:lnTo>
                    <a:pt x="567182" y="0"/>
                  </a:lnTo>
                  <a:cubicBezTo>
                    <a:pt x="638081" y="0"/>
                    <a:pt x="695556" y="57475"/>
                    <a:pt x="695556" y="128374"/>
                  </a:cubicBezTo>
                  <a:lnTo>
                    <a:pt x="695556" y="470772"/>
                  </a:lnTo>
                  <a:cubicBezTo>
                    <a:pt x="695556" y="541671"/>
                    <a:pt x="638081" y="599146"/>
                    <a:pt x="567182" y="599146"/>
                  </a:cubicBezTo>
                  <a:lnTo>
                    <a:pt x="128374" y="599146"/>
                  </a:lnTo>
                  <a:cubicBezTo>
                    <a:pt x="94327" y="599146"/>
                    <a:pt x="61675" y="585621"/>
                    <a:pt x="37600" y="561546"/>
                  </a:cubicBezTo>
                  <a:cubicBezTo>
                    <a:pt x="13525" y="537472"/>
                    <a:pt x="0" y="504819"/>
                    <a:pt x="0" y="470772"/>
                  </a:cubicBezTo>
                  <a:lnTo>
                    <a:pt x="0" y="128374"/>
                  </a:lnTo>
                  <a:cubicBezTo>
                    <a:pt x="0" y="57475"/>
                    <a:pt x="57475" y="0"/>
                    <a:pt x="128374" y="0"/>
                  </a:cubicBezTo>
                  <a:close/>
                </a:path>
              </a:pathLst>
            </a:custGeom>
            <a:solidFill>
              <a:srgbClr val="4265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nvSpPr>
          <p:spPr>
            <a:xfrm>
              <a:off x="0" y="-38100"/>
              <a:ext cx="695556" cy="6372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 name="Google Shape;77;p14"/>
          <p:cNvGrpSpPr/>
          <p:nvPr/>
        </p:nvGrpSpPr>
        <p:grpSpPr>
          <a:xfrm>
            <a:off x="1295400" y="3212196"/>
            <a:ext cx="3075679" cy="2817838"/>
            <a:chOff x="0" y="-38100"/>
            <a:chExt cx="695556" cy="637246"/>
          </a:xfrm>
        </p:grpSpPr>
        <p:sp>
          <p:nvSpPr>
            <p:cNvPr id="78" name="Google Shape;78;p14"/>
            <p:cNvSpPr/>
            <p:nvPr/>
          </p:nvSpPr>
          <p:spPr>
            <a:xfrm>
              <a:off x="0" y="0"/>
              <a:ext cx="695556" cy="599146"/>
            </a:xfrm>
            <a:custGeom>
              <a:rect b="b" l="l" r="r" t="t"/>
              <a:pathLst>
                <a:path extrusionOk="0" h="599146" w="695556">
                  <a:moveTo>
                    <a:pt x="128374" y="0"/>
                  </a:moveTo>
                  <a:lnTo>
                    <a:pt x="567182" y="0"/>
                  </a:lnTo>
                  <a:cubicBezTo>
                    <a:pt x="638081" y="0"/>
                    <a:pt x="695556" y="57475"/>
                    <a:pt x="695556" y="128374"/>
                  </a:cubicBezTo>
                  <a:lnTo>
                    <a:pt x="695556" y="470772"/>
                  </a:lnTo>
                  <a:cubicBezTo>
                    <a:pt x="695556" y="541671"/>
                    <a:pt x="638081" y="599146"/>
                    <a:pt x="567182" y="599146"/>
                  </a:cubicBezTo>
                  <a:lnTo>
                    <a:pt x="128374" y="599146"/>
                  </a:lnTo>
                  <a:cubicBezTo>
                    <a:pt x="94327" y="599146"/>
                    <a:pt x="61675" y="585621"/>
                    <a:pt x="37600" y="561546"/>
                  </a:cubicBezTo>
                  <a:cubicBezTo>
                    <a:pt x="13525" y="537472"/>
                    <a:pt x="0" y="504819"/>
                    <a:pt x="0" y="470772"/>
                  </a:cubicBezTo>
                  <a:lnTo>
                    <a:pt x="0" y="128374"/>
                  </a:lnTo>
                  <a:cubicBezTo>
                    <a:pt x="0" y="57475"/>
                    <a:pt x="57475" y="0"/>
                    <a:pt x="128374" y="0"/>
                  </a:cubicBezTo>
                  <a:close/>
                </a:path>
              </a:pathLst>
            </a:custGeom>
            <a:solidFill>
              <a:srgbClr val="000000">
                <a:alpha val="0"/>
              </a:srgbClr>
            </a:solidFill>
            <a:ln cap="rnd" cmpd="sng" w="47625">
              <a:solidFill>
                <a:srgbClr val="FB87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nvSpPr>
          <p:spPr>
            <a:xfrm>
              <a:off x="0" y="-38100"/>
              <a:ext cx="695556" cy="6372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0" name="Google Shape;80;p14"/>
          <p:cNvGrpSpPr/>
          <p:nvPr/>
        </p:nvGrpSpPr>
        <p:grpSpPr>
          <a:xfrm>
            <a:off x="7757663" y="3186555"/>
            <a:ext cx="3075679" cy="2817838"/>
            <a:chOff x="0" y="-38100"/>
            <a:chExt cx="695556" cy="637246"/>
          </a:xfrm>
        </p:grpSpPr>
        <p:sp>
          <p:nvSpPr>
            <p:cNvPr id="81" name="Google Shape;81;p14"/>
            <p:cNvSpPr/>
            <p:nvPr/>
          </p:nvSpPr>
          <p:spPr>
            <a:xfrm>
              <a:off x="0" y="0"/>
              <a:ext cx="695556" cy="599146"/>
            </a:xfrm>
            <a:custGeom>
              <a:rect b="b" l="l" r="r" t="t"/>
              <a:pathLst>
                <a:path extrusionOk="0" h="599146" w="695556">
                  <a:moveTo>
                    <a:pt x="128374" y="0"/>
                  </a:moveTo>
                  <a:lnTo>
                    <a:pt x="567182" y="0"/>
                  </a:lnTo>
                  <a:cubicBezTo>
                    <a:pt x="638081" y="0"/>
                    <a:pt x="695556" y="57475"/>
                    <a:pt x="695556" y="128374"/>
                  </a:cubicBezTo>
                  <a:lnTo>
                    <a:pt x="695556" y="470772"/>
                  </a:lnTo>
                  <a:cubicBezTo>
                    <a:pt x="695556" y="541671"/>
                    <a:pt x="638081" y="599146"/>
                    <a:pt x="567182" y="599146"/>
                  </a:cubicBezTo>
                  <a:lnTo>
                    <a:pt x="128374" y="599146"/>
                  </a:lnTo>
                  <a:cubicBezTo>
                    <a:pt x="94327" y="599146"/>
                    <a:pt x="61675" y="585621"/>
                    <a:pt x="37600" y="561546"/>
                  </a:cubicBezTo>
                  <a:cubicBezTo>
                    <a:pt x="13525" y="537472"/>
                    <a:pt x="0" y="504819"/>
                    <a:pt x="0" y="470772"/>
                  </a:cubicBezTo>
                  <a:lnTo>
                    <a:pt x="0" y="128374"/>
                  </a:lnTo>
                  <a:cubicBezTo>
                    <a:pt x="0" y="57475"/>
                    <a:pt x="57475" y="0"/>
                    <a:pt x="128374" y="0"/>
                  </a:cubicBezTo>
                  <a:close/>
                </a:path>
              </a:pathLst>
            </a:custGeom>
            <a:solidFill>
              <a:srgbClr val="000000">
                <a:alpha val="0"/>
              </a:srgbClr>
            </a:solidFill>
            <a:ln cap="rnd" cmpd="sng" w="47625">
              <a:solidFill>
                <a:srgbClr val="FB87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txBox="1"/>
            <p:nvPr/>
          </p:nvSpPr>
          <p:spPr>
            <a:xfrm>
              <a:off x="0" y="-38100"/>
              <a:ext cx="695556" cy="6372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 name="Google Shape;83;p14"/>
          <p:cNvGrpSpPr/>
          <p:nvPr/>
        </p:nvGrpSpPr>
        <p:grpSpPr>
          <a:xfrm>
            <a:off x="13731522" y="3212196"/>
            <a:ext cx="3075679" cy="2817838"/>
            <a:chOff x="0" y="-38100"/>
            <a:chExt cx="695556" cy="637246"/>
          </a:xfrm>
        </p:grpSpPr>
        <p:sp>
          <p:nvSpPr>
            <p:cNvPr id="84" name="Google Shape;84;p14"/>
            <p:cNvSpPr/>
            <p:nvPr/>
          </p:nvSpPr>
          <p:spPr>
            <a:xfrm>
              <a:off x="0" y="0"/>
              <a:ext cx="695556" cy="599146"/>
            </a:xfrm>
            <a:custGeom>
              <a:rect b="b" l="l" r="r" t="t"/>
              <a:pathLst>
                <a:path extrusionOk="0" h="599146" w="695556">
                  <a:moveTo>
                    <a:pt x="128374" y="0"/>
                  </a:moveTo>
                  <a:lnTo>
                    <a:pt x="567182" y="0"/>
                  </a:lnTo>
                  <a:cubicBezTo>
                    <a:pt x="638081" y="0"/>
                    <a:pt x="695556" y="57475"/>
                    <a:pt x="695556" y="128374"/>
                  </a:cubicBezTo>
                  <a:lnTo>
                    <a:pt x="695556" y="470772"/>
                  </a:lnTo>
                  <a:cubicBezTo>
                    <a:pt x="695556" y="541671"/>
                    <a:pt x="638081" y="599146"/>
                    <a:pt x="567182" y="599146"/>
                  </a:cubicBezTo>
                  <a:lnTo>
                    <a:pt x="128374" y="599146"/>
                  </a:lnTo>
                  <a:cubicBezTo>
                    <a:pt x="94327" y="599146"/>
                    <a:pt x="61675" y="585621"/>
                    <a:pt x="37600" y="561546"/>
                  </a:cubicBezTo>
                  <a:cubicBezTo>
                    <a:pt x="13525" y="537472"/>
                    <a:pt x="0" y="504819"/>
                    <a:pt x="0" y="470772"/>
                  </a:cubicBezTo>
                  <a:lnTo>
                    <a:pt x="0" y="128374"/>
                  </a:lnTo>
                  <a:cubicBezTo>
                    <a:pt x="0" y="57475"/>
                    <a:pt x="57475" y="0"/>
                    <a:pt x="128374" y="0"/>
                  </a:cubicBezTo>
                  <a:close/>
                </a:path>
              </a:pathLst>
            </a:custGeom>
            <a:solidFill>
              <a:srgbClr val="000000">
                <a:alpha val="0"/>
              </a:srgbClr>
            </a:solidFill>
            <a:ln cap="rnd" cmpd="sng" w="47625">
              <a:solidFill>
                <a:srgbClr val="FB87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0" y="-38100"/>
              <a:ext cx="695556" cy="6372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6" name="Google Shape;86;p14"/>
          <p:cNvSpPr txBox="1"/>
          <p:nvPr/>
        </p:nvSpPr>
        <p:spPr>
          <a:xfrm>
            <a:off x="12929063" y="6902675"/>
            <a:ext cx="46806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B870E"/>
                </a:solidFill>
                <a:latin typeface="Archivo Black"/>
                <a:ea typeface="Archivo Black"/>
                <a:cs typeface="Archivo Black"/>
                <a:sym typeface="Archivo Black"/>
              </a:rPr>
              <a:t>DL BASED TECHNIQUES</a:t>
            </a:r>
            <a:endParaRPr>
              <a:latin typeface="Archivo Black"/>
              <a:ea typeface="Archivo Black"/>
              <a:cs typeface="Archivo Black"/>
              <a:sym typeface="Archivo Black"/>
            </a:endParaRPr>
          </a:p>
        </p:txBody>
      </p:sp>
      <p:sp>
        <p:nvSpPr>
          <p:cNvPr id="87" name="Google Shape;87;p14"/>
          <p:cNvSpPr txBox="1"/>
          <p:nvPr/>
        </p:nvSpPr>
        <p:spPr>
          <a:xfrm>
            <a:off x="6745500" y="6902675"/>
            <a:ext cx="5101800" cy="1083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200">
                <a:solidFill>
                  <a:srgbClr val="FB870E"/>
                </a:solidFill>
                <a:latin typeface="Archivo Black"/>
                <a:ea typeface="Archivo Black"/>
                <a:cs typeface="Archivo Black"/>
                <a:sym typeface="Archivo Black"/>
              </a:rPr>
              <a:t>KEY PROBLEMS AND DATA</a:t>
            </a:r>
            <a:endParaRPr>
              <a:latin typeface="Archivo Black"/>
              <a:ea typeface="Archivo Black"/>
              <a:cs typeface="Archivo Black"/>
              <a:sym typeface="Archivo Black"/>
            </a:endParaRPr>
          </a:p>
        </p:txBody>
      </p:sp>
      <p:sp>
        <p:nvSpPr>
          <p:cNvPr id="88" name="Google Shape;88;p14"/>
          <p:cNvSpPr txBox="1"/>
          <p:nvPr/>
        </p:nvSpPr>
        <p:spPr>
          <a:xfrm>
            <a:off x="734136" y="6902675"/>
            <a:ext cx="41982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B870E"/>
                </a:solidFill>
                <a:latin typeface="Archivo Black"/>
                <a:ea typeface="Archivo Black"/>
                <a:cs typeface="Archivo Black"/>
                <a:sym typeface="Archivo Black"/>
              </a:rPr>
              <a:t>DRUG DISCOVERY</a:t>
            </a:r>
            <a:endParaRPr>
              <a:latin typeface="Archivo Black"/>
              <a:ea typeface="Archivo Black"/>
              <a:cs typeface="Archivo Black"/>
              <a:sym typeface="Archivo Black"/>
            </a:endParaRPr>
          </a:p>
        </p:txBody>
      </p:sp>
      <p:sp>
        <p:nvSpPr>
          <p:cNvPr id="89" name="Google Shape;89;p14"/>
          <p:cNvSpPr txBox="1"/>
          <p:nvPr/>
        </p:nvSpPr>
        <p:spPr>
          <a:xfrm>
            <a:off x="1181100" y="1568100"/>
            <a:ext cx="110175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6999" u="none" cap="none" strike="noStrike">
                <a:solidFill>
                  <a:srgbClr val="FB870E"/>
                </a:solidFill>
                <a:latin typeface="Archivo Black"/>
                <a:ea typeface="Archivo Black"/>
                <a:cs typeface="Archivo Black"/>
                <a:sym typeface="Archivo Black"/>
              </a:rPr>
              <a:t>TABLE OF CONTENTS</a:t>
            </a:r>
            <a:endParaRPr>
              <a:latin typeface="Archivo Black"/>
              <a:ea typeface="Archivo Black"/>
              <a:cs typeface="Archivo Black"/>
              <a:sym typeface="Archivo Black"/>
            </a:endParaRPr>
          </a:p>
        </p:txBody>
      </p:sp>
      <p:sp>
        <p:nvSpPr>
          <p:cNvPr id="90" name="Google Shape;90;p14"/>
          <p:cNvSpPr txBox="1"/>
          <p:nvPr/>
        </p:nvSpPr>
        <p:spPr>
          <a:xfrm>
            <a:off x="1880486" y="3906838"/>
            <a:ext cx="1711200" cy="1539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9999" u="none" cap="none" strike="noStrike">
                <a:solidFill>
                  <a:srgbClr val="FFFFFF"/>
                </a:solidFill>
                <a:latin typeface="Archivo Black"/>
                <a:ea typeface="Archivo Black"/>
                <a:cs typeface="Archivo Black"/>
                <a:sym typeface="Archivo Black"/>
              </a:rPr>
              <a:t>01</a:t>
            </a:r>
            <a:endParaRPr>
              <a:latin typeface="Archivo Black"/>
              <a:ea typeface="Archivo Black"/>
              <a:cs typeface="Archivo Black"/>
              <a:sym typeface="Archivo Black"/>
            </a:endParaRPr>
          </a:p>
        </p:txBody>
      </p:sp>
      <p:sp>
        <p:nvSpPr>
          <p:cNvPr id="91" name="Google Shape;91;p14"/>
          <p:cNvSpPr txBox="1"/>
          <p:nvPr/>
        </p:nvSpPr>
        <p:spPr>
          <a:xfrm>
            <a:off x="8329567" y="3881197"/>
            <a:ext cx="1874700" cy="1539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9999" u="none" cap="none" strike="noStrike">
                <a:solidFill>
                  <a:srgbClr val="FFFFFF"/>
                </a:solidFill>
                <a:latin typeface="Archivo Black"/>
                <a:ea typeface="Archivo Black"/>
                <a:cs typeface="Archivo Black"/>
                <a:sym typeface="Archivo Black"/>
              </a:rPr>
              <a:t>02</a:t>
            </a:r>
            <a:endParaRPr>
              <a:latin typeface="Archivo Black"/>
              <a:ea typeface="Archivo Black"/>
              <a:cs typeface="Archivo Black"/>
              <a:sym typeface="Archivo Black"/>
            </a:endParaRPr>
          </a:p>
        </p:txBody>
      </p:sp>
      <p:sp>
        <p:nvSpPr>
          <p:cNvPr id="92" name="Google Shape;92;p14"/>
          <p:cNvSpPr txBox="1"/>
          <p:nvPr/>
        </p:nvSpPr>
        <p:spPr>
          <a:xfrm>
            <a:off x="14299104" y="3954463"/>
            <a:ext cx="1883400" cy="1539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9999" u="none" cap="none" strike="noStrike">
                <a:solidFill>
                  <a:srgbClr val="FFFFFF"/>
                </a:solidFill>
                <a:latin typeface="Archivo Black"/>
                <a:ea typeface="Archivo Black"/>
                <a:cs typeface="Archivo Black"/>
                <a:sym typeface="Archivo Black"/>
              </a:rPr>
              <a:t>03</a:t>
            </a:r>
            <a:endParaRPr>
              <a:latin typeface="Archivo Black"/>
              <a:ea typeface="Archivo Black"/>
              <a:cs typeface="Archivo Black"/>
              <a:sym typeface="Archiv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260" name="Shape 260"/>
        <p:cNvGrpSpPr/>
        <p:nvPr/>
      </p:nvGrpSpPr>
      <p:grpSpPr>
        <a:xfrm>
          <a:off x="0" y="0"/>
          <a:ext cx="0" cy="0"/>
          <a:chOff x="0" y="0"/>
          <a:chExt cx="0" cy="0"/>
        </a:xfrm>
      </p:grpSpPr>
      <p:pic>
        <p:nvPicPr>
          <p:cNvPr id="261" name="Google Shape;261;p32"/>
          <p:cNvPicPr preferRelativeResize="0"/>
          <p:nvPr/>
        </p:nvPicPr>
        <p:blipFill>
          <a:blip r:embed="rId3">
            <a:alphaModFix/>
          </a:blip>
          <a:stretch>
            <a:fillRect/>
          </a:stretch>
        </p:blipFill>
        <p:spPr>
          <a:xfrm>
            <a:off x="6426725" y="-4627750"/>
            <a:ext cx="15397898" cy="15097148"/>
          </a:xfrm>
          <a:prstGeom prst="rect">
            <a:avLst/>
          </a:prstGeom>
          <a:noFill/>
          <a:ln>
            <a:noFill/>
          </a:ln>
        </p:spPr>
      </p:pic>
      <p:sp>
        <p:nvSpPr>
          <p:cNvPr id="262" name="Google Shape;262;p32"/>
          <p:cNvSpPr txBox="1"/>
          <p:nvPr/>
        </p:nvSpPr>
        <p:spPr>
          <a:xfrm>
            <a:off x="881000" y="361500"/>
            <a:ext cx="9633000" cy="2154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Contributions &amp; Future work</a:t>
            </a:r>
            <a:endParaRPr>
              <a:latin typeface="Archivo Black"/>
              <a:ea typeface="Archivo Black"/>
              <a:cs typeface="Archivo Black"/>
              <a:sym typeface="Archivo Black"/>
            </a:endParaRPr>
          </a:p>
        </p:txBody>
      </p:sp>
      <p:sp>
        <p:nvSpPr>
          <p:cNvPr id="263" name="Google Shape;263;p32"/>
          <p:cNvSpPr txBox="1"/>
          <p:nvPr/>
        </p:nvSpPr>
        <p:spPr>
          <a:xfrm>
            <a:off x="1235900" y="2595738"/>
            <a:ext cx="9278100" cy="2154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2"/>
              </a:buClr>
              <a:buSzPts val="2800"/>
              <a:buChar char="-"/>
            </a:pPr>
            <a:r>
              <a:rPr lang="en-US" sz="2800">
                <a:solidFill>
                  <a:schemeClr val="lt2"/>
                </a:solidFill>
              </a:rPr>
              <a:t>Attempted a Novel Multi-Modal Joint training for Drug Target Interaction and Side Effect Prediction</a:t>
            </a:r>
            <a:endParaRPr sz="2800">
              <a:solidFill>
                <a:schemeClr val="lt2"/>
              </a:solidFill>
            </a:endParaRPr>
          </a:p>
          <a:p>
            <a:pPr indent="0" lvl="0" marL="457200" rtl="0" algn="l">
              <a:spcBef>
                <a:spcPts val="0"/>
              </a:spcBef>
              <a:spcAft>
                <a:spcPts val="0"/>
              </a:spcAft>
              <a:buNone/>
            </a:pPr>
            <a:r>
              <a:t/>
            </a:r>
            <a:endParaRPr sz="2800">
              <a:solidFill>
                <a:schemeClr val="lt2"/>
              </a:solidFill>
            </a:endParaRPr>
          </a:p>
          <a:p>
            <a:pPr indent="0" lvl="0" marL="0" rtl="0" algn="l">
              <a:spcBef>
                <a:spcPts val="0"/>
              </a:spcBef>
              <a:spcAft>
                <a:spcPts val="0"/>
              </a:spcAft>
              <a:buNone/>
            </a:pPr>
            <a:r>
              <a:t/>
            </a:r>
            <a:endParaRPr sz="2800">
              <a:solidFill>
                <a:schemeClr val="lt2"/>
              </a:solidFill>
            </a:endParaRPr>
          </a:p>
        </p:txBody>
      </p:sp>
      <p:sp>
        <p:nvSpPr>
          <p:cNvPr id="264" name="Google Shape;264;p32"/>
          <p:cNvSpPr txBox="1"/>
          <p:nvPr/>
        </p:nvSpPr>
        <p:spPr>
          <a:xfrm>
            <a:off x="1236500" y="3801275"/>
            <a:ext cx="8922000" cy="32217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2"/>
              </a:buClr>
              <a:buSzPts val="2800"/>
              <a:buChar char="-"/>
            </a:pPr>
            <a:r>
              <a:rPr lang="en-US" sz="2800">
                <a:solidFill>
                  <a:schemeClr val="lt2"/>
                </a:solidFill>
              </a:rPr>
              <a:t>Considered pKI (Inhibition Constant), In future work we can also consider pKd (Dissociation constant), IC50 (Inhibitory Concentration) to capture better binding</a:t>
            </a:r>
            <a:endParaRPr sz="2800">
              <a:solidFill>
                <a:schemeClr val="lt2"/>
              </a:solidFill>
            </a:endParaRPr>
          </a:p>
          <a:p>
            <a:pPr indent="0" lvl="0" marL="457200" rtl="0" algn="l">
              <a:spcBef>
                <a:spcPts val="0"/>
              </a:spcBef>
              <a:spcAft>
                <a:spcPts val="0"/>
              </a:spcAft>
              <a:buNone/>
            </a:pPr>
            <a:r>
              <a:t/>
            </a:r>
            <a:endParaRPr sz="2800">
              <a:solidFill>
                <a:schemeClr val="lt2"/>
              </a:solidFill>
            </a:endParaRPr>
          </a:p>
          <a:p>
            <a:pPr indent="0" lvl="0" marL="0" rtl="0" algn="l">
              <a:spcBef>
                <a:spcPts val="0"/>
              </a:spcBef>
              <a:spcAft>
                <a:spcPts val="0"/>
              </a:spcAft>
              <a:buNone/>
            </a:pPr>
            <a:r>
              <a:t/>
            </a:r>
            <a:endParaRPr sz="2800">
              <a:solidFill>
                <a:schemeClr val="lt2"/>
              </a:solidFill>
            </a:endParaRPr>
          </a:p>
        </p:txBody>
      </p:sp>
      <p:sp>
        <p:nvSpPr>
          <p:cNvPr id="265" name="Google Shape;265;p32"/>
          <p:cNvSpPr txBox="1"/>
          <p:nvPr/>
        </p:nvSpPr>
        <p:spPr>
          <a:xfrm>
            <a:off x="1235900" y="6031625"/>
            <a:ext cx="7689900" cy="2154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2"/>
              </a:buClr>
              <a:buSzPts val="2800"/>
              <a:buChar char="-"/>
            </a:pPr>
            <a:r>
              <a:rPr lang="en-US" sz="2800">
                <a:solidFill>
                  <a:schemeClr val="lt2"/>
                </a:solidFill>
              </a:rPr>
              <a:t>Used pretrained Prot-Bert model for protein embeddings, these embeddings can be trained further</a:t>
            </a:r>
            <a:endParaRPr sz="2800">
              <a:solidFill>
                <a:schemeClr val="lt2"/>
              </a:solidFill>
            </a:endParaRPr>
          </a:p>
        </p:txBody>
      </p:sp>
      <p:sp>
        <p:nvSpPr>
          <p:cNvPr id="266" name="Google Shape;266;p32"/>
          <p:cNvSpPr txBox="1"/>
          <p:nvPr/>
        </p:nvSpPr>
        <p:spPr>
          <a:xfrm>
            <a:off x="1317350" y="7727075"/>
            <a:ext cx="7689900" cy="2154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lt2"/>
              </a:buClr>
              <a:buSzPts val="2800"/>
              <a:buChar char="-"/>
            </a:pPr>
            <a:r>
              <a:rPr lang="en-US" sz="2800">
                <a:solidFill>
                  <a:schemeClr val="lt2"/>
                </a:solidFill>
              </a:rPr>
              <a:t>Multi Task learning issues mitigation: Gradient Surgery methods</a:t>
            </a:r>
            <a:endParaRPr sz="28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3"/>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72" name="Google Shape;272;p33"/>
          <p:cNvSpPr txBox="1"/>
          <p:nvPr/>
        </p:nvSpPr>
        <p:spPr>
          <a:xfrm>
            <a:off x="1028700" y="3189975"/>
            <a:ext cx="120531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600">
                <a:solidFill>
                  <a:srgbClr val="FB870E"/>
                </a:solidFill>
                <a:latin typeface="Times New Roman"/>
                <a:ea typeface="Times New Roman"/>
                <a:cs typeface="Times New Roman"/>
                <a:sym typeface="Times New Roman"/>
              </a:rPr>
              <a:t>Thank You !!!</a:t>
            </a:r>
            <a:endParaRPr sz="9600">
              <a:solidFill>
                <a:srgbClr val="FB870E"/>
              </a:solidFill>
              <a:latin typeface="Times New Roman"/>
              <a:ea typeface="Times New Roman"/>
              <a:cs typeface="Times New Roman"/>
              <a:sym typeface="Times New Roman"/>
            </a:endParaRPr>
          </a:p>
        </p:txBody>
      </p:sp>
      <p:grpSp>
        <p:nvGrpSpPr>
          <p:cNvPr id="273" name="Google Shape;273;p33"/>
          <p:cNvGrpSpPr/>
          <p:nvPr/>
        </p:nvGrpSpPr>
        <p:grpSpPr>
          <a:xfrm>
            <a:off x="1028700" y="6203525"/>
            <a:ext cx="6909321" cy="1567086"/>
            <a:chOff x="0" y="-38100"/>
            <a:chExt cx="1234601" cy="252300"/>
          </a:xfrm>
        </p:grpSpPr>
        <p:sp>
          <p:nvSpPr>
            <p:cNvPr id="274" name="Google Shape;274;p33"/>
            <p:cNvSpPr/>
            <p:nvPr/>
          </p:nvSpPr>
          <p:spPr>
            <a:xfrm>
              <a:off x="0" y="0"/>
              <a:ext cx="1234601" cy="214114"/>
            </a:xfrm>
            <a:custGeom>
              <a:rect b="b" l="l" r="r" t="t"/>
              <a:pathLst>
                <a:path extrusionOk="0" h="214114" w="1234601">
                  <a:moveTo>
                    <a:pt x="72324" y="0"/>
                  </a:moveTo>
                  <a:lnTo>
                    <a:pt x="1162277" y="0"/>
                  </a:lnTo>
                  <a:cubicBezTo>
                    <a:pt x="1202221" y="0"/>
                    <a:pt x="1234601" y="32381"/>
                    <a:pt x="1234601" y="72324"/>
                  </a:cubicBezTo>
                  <a:lnTo>
                    <a:pt x="1234601" y="141790"/>
                  </a:lnTo>
                  <a:cubicBezTo>
                    <a:pt x="1234601" y="181734"/>
                    <a:pt x="1202221" y="214114"/>
                    <a:pt x="1162277" y="214114"/>
                  </a:cubicBezTo>
                  <a:lnTo>
                    <a:pt x="72324" y="214114"/>
                  </a:lnTo>
                  <a:cubicBezTo>
                    <a:pt x="32381" y="214114"/>
                    <a:pt x="0" y="181734"/>
                    <a:pt x="0" y="141790"/>
                  </a:cubicBezTo>
                  <a:lnTo>
                    <a:pt x="0" y="72324"/>
                  </a:lnTo>
                  <a:cubicBezTo>
                    <a:pt x="0" y="32381"/>
                    <a:pt x="32381" y="0"/>
                    <a:pt x="72324" y="0"/>
                  </a:cubicBezTo>
                  <a:close/>
                </a:path>
              </a:pathLst>
            </a:custGeom>
            <a:solidFill>
              <a:srgbClr val="000000">
                <a:alpha val="0"/>
              </a:srgbClr>
            </a:solidFill>
            <a:ln cap="rnd" cmpd="sng" w="47625">
              <a:solidFill>
                <a:srgbClr val="FB87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txBox="1"/>
            <p:nvPr/>
          </p:nvSpPr>
          <p:spPr>
            <a:xfrm>
              <a:off x="0" y="-38100"/>
              <a:ext cx="1234500" cy="252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6" name="Google Shape;276;p33"/>
          <p:cNvSpPr/>
          <p:nvPr/>
        </p:nvSpPr>
        <p:spPr>
          <a:xfrm>
            <a:off x="10864881" y="3013500"/>
            <a:ext cx="104659" cy="176464"/>
          </a:xfrm>
          <a:custGeom>
            <a:rect b="b" l="l" r="r" t="t"/>
            <a:pathLst>
              <a:path extrusionOk="0" h="237662" w="195625">
                <a:moveTo>
                  <a:pt x="0" y="0"/>
                </a:moveTo>
                <a:lnTo>
                  <a:pt x="195625" y="0"/>
                </a:lnTo>
                <a:lnTo>
                  <a:pt x="195625" y="237662"/>
                </a:lnTo>
                <a:lnTo>
                  <a:pt x="0" y="237662"/>
                </a:lnTo>
                <a:lnTo>
                  <a:pt x="0" y="0"/>
                </a:lnTo>
                <a:close/>
              </a:path>
            </a:pathLst>
          </a:custGeom>
          <a:blipFill rotWithShape="1">
            <a:blip r:embed="rId4">
              <a:alphaModFix/>
            </a:blip>
            <a:stretch>
              <a:fillRect b="-1929237" l="-2103375" r="-8367413" t="-2851201"/>
            </a:stretch>
          </a:blipFill>
          <a:ln>
            <a:noFill/>
          </a:ln>
        </p:spPr>
      </p:sp>
      <p:sp>
        <p:nvSpPr>
          <p:cNvPr id="277" name="Google Shape;277;p33"/>
          <p:cNvSpPr/>
          <p:nvPr/>
        </p:nvSpPr>
        <p:spPr>
          <a:xfrm flipH="1" rot="1451706">
            <a:off x="7729035" y="3006934"/>
            <a:ext cx="158741" cy="34293"/>
          </a:xfrm>
          <a:custGeom>
            <a:rect b="b" l="l" r="r" t="t"/>
            <a:pathLst>
              <a:path extrusionOk="0" h="122591" w="158681">
                <a:moveTo>
                  <a:pt x="0" y="0"/>
                </a:moveTo>
                <a:lnTo>
                  <a:pt x="158681" y="0"/>
                </a:lnTo>
                <a:lnTo>
                  <a:pt x="158681" y="122591"/>
                </a:lnTo>
                <a:lnTo>
                  <a:pt x="0" y="122591"/>
                </a:lnTo>
                <a:lnTo>
                  <a:pt x="0" y="0"/>
                </a:lnTo>
                <a:close/>
              </a:path>
            </a:pathLst>
          </a:custGeom>
          <a:blipFill rotWithShape="1">
            <a:blip r:embed="rId4">
              <a:alphaModFix/>
            </a:blip>
            <a:stretch>
              <a:fillRect b="-2140706" l="-1614750" r="-5244180" t="-2809797"/>
            </a:stretch>
          </a:blipFill>
          <a:ln>
            <a:noFill/>
          </a:ln>
        </p:spPr>
      </p:sp>
      <p:sp>
        <p:nvSpPr>
          <p:cNvPr id="278" name="Google Shape;278;p33"/>
          <p:cNvSpPr txBox="1"/>
          <p:nvPr/>
        </p:nvSpPr>
        <p:spPr>
          <a:xfrm>
            <a:off x="1188925" y="6637500"/>
            <a:ext cx="7218600" cy="7389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lang="en-US" sz="4800">
                <a:solidFill>
                  <a:srgbClr val="FFFFFF"/>
                </a:solidFill>
                <a:latin typeface="Times New Roman"/>
                <a:ea typeface="Times New Roman"/>
                <a:cs typeface="Times New Roman"/>
                <a:sym typeface="Times New Roman"/>
              </a:rPr>
              <a:t>Questions ???</a:t>
            </a:r>
            <a:endParaRPr sz="4800">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96" name="Shape 96"/>
        <p:cNvGrpSpPr/>
        <p:nvPr/>
      </p:nvGrpSpPr>
      <p:grpSpPr>
        <a:xfrm>
          <a:off x="0" y="0"/>
          <a:ext cx="0" cy="0"/>
          <a:chOff x="0" y="0"/>
          <a:chExt cx="0" cy="0"/>
        </a:xfrm>
      </p:grpSpPr>
      <p:pic>
        <p:nvPicPr>
          <p:cNvPr id="97" name="Google Shape;97;p15"/>
          <p:cNvPicPr preferRelativeResize="0"/>
          <p:nvPr/>
        </p:nvPicPr>
        <p:blipFill>
          <a:blip r:embed="rId3">
            <a:alphaModFix/>
          </a:blip>
          <a:stretch>
            <a:fillRect/>
          </a:stretch>
        </p:blipFill>
        <p:spPr>
          <a:xfrm>
            <a:off x="-669800" y="-558863"/>
            <a:ext cx="12949377" cy="13635098"/>
          </a:xfrm>
          <a:prstGeom prst="rect">
            <a:avLst/>
          </a:prstGeom>
          <a:noFill/>
          <a:ln>
            <a:noFill/>
          </a:ln>
        </p:spPr>
      </p:pic>
      <p:sp>
        <p:nvSpPr>
          <p:cNvPr id="98" name="Google Shape;98;p15"/>
          <p:cNvSpPr txBox="1"/>
          <p:nvPr/>
        </p:nvSpPr>
        <p:spPr>
          <a:xfrm>
            <a:off x="9916050" y="676325"/>
            <a:ext cx="7897800" cy="1908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199">
                <a:solidFill>
                  <a:srgbClr val="FB870E"/>
                </a:solidFill>
                <a:latin typeface="Archivo Black"/>
                <a:ea typeface="Archivo Black"/>
                <a:cs typeface="Archivo Black"/>
                <a:sym typeface="Archivo Black"/>
              </a:rPr>
              <a:t>WHAT IS DRUG DISCOVERY?</a:t>
            </a:r>
            <a:endParaRPr sz="600">
              <a:latin typeface="Archivo Black"/>
              <a:ea typeface="Archivo Black"/>
              <a:cs typeface="Archivo Black"/>
              <a:sym typeface="Archivo Black"/>
            </a:endParaRPr>
          </a:p>
        </p:txBody>
      </p:sp>
      <p:sp>
        <p:nvSpPr>
          <p:cNvPr id="99" name="Google Shape;99;p15"/>
          <p:cNvSpPr txBox="1"/>
          <p:nvPr/>
        </p:nvSpPr>
        <p:spPr>
          <a:xfrm>
            <a:off x="9916043" y="2584628"/>
            <a:ext cx="7897800" cy="71667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2400">
                <a:solidFill>
                  <a:srgbClr val="FFFFFF"/>
                </a:solidFill>
                <a:latin typeface="Open Sans"/>
                <a:ea typeface="Open Sans"/>
                <a:cs typeface="Open Sans"/>
                <a:sym typeface="Open Sans"/>
              </a:rPr>
              <a:t> Drug discovery is the process of identifying new medications to treat diseases. It begins with the identification of biological targets—such as proteins or enzymes involved in disease mechanisms—and continues through stages like compound screening, lead optimization, and clinical testing. This process is lengthy and costly, with high failure rates, especially in the later stages. </a:t>
            </a:r>
            <a:endParaRPr sz="2400">
              <a:solidFill>
                <a:srgbClr val="FFFFFF"/>
              </a:solidFill>
              <a:latin typeface="Open Sans"/>
              <a:ea typeface="Open Sans"/>
              <a:cs typeface="Open Sans"/>
              <a:sym typeface="Open Sans"/>
            </a:endParaRPr>
          </a:p>
          <a:p>
            <a:pPr indent="0" lvl="0" marL="0" marR="0" rtl="0" algn="just">
              <a:lnSpc>
                <a:spcPct val="115000"/>
              </a:lnSpc>
              <a:spcBef>
                <a:spcPts val="0"/>
              </a:spcBef>
              <a:spcAft>
                <a:spcPts val="0"/>
              </a:spcAft>
              <a:buNone/>
            </a:pPr>
            <a:r>
              <a:t/>
            </a:r>
            <a:endParaRPr sz="2400">
              <a:solidFill>
                <a:srgbClr val="FFFFFF"/>
              </a:solidFill>
              <a:latin typeface="Open Sans"/>
              <a:ea typeface="Open Sans"/>
              <a:cs typeface="Open Sans"/>
              <a:sym typeface="Open Sans"/>
            </a:endParaRPr>
          </a:p>
          <a:p>
            <a:pPr indent="0" lvl="0" marL="0" marR="0" rtl="0" algn="just">
              <a:lnSpc>
                <a:spcPct val="115000"/>
              </a:lnSpc>
              <a:spcBef>
                <a:spcPts val="0"/>
              </a:spcBef>
              <a:spcAft>
                <a:spcPts val="0"/>
              </a:spcAft>
              <a:buNone/>
            </a:pPr>
            <a:r>
              <a:rPr lang="en-US" sz="2400">
                <a:solidFill>
                  <a:srgbClr val="FFFFFF"/>
                </a:solidFill>
                <a:latin typeface="Open Sans"/>
                <a:ea typeface="Open Sans"/>
                <a:cs typeface="Open Sans"/>
                <a:sym typeface="Open Sans"/>
              </a:rPr>
              <a:t>Early predictions of drug efficacy and safety are crucial to minimizing risks. Recent advancements in machine learning and deep learning technologies are accelerating drug discovery by improving predictions of drug-target interactions (DTI) and side effects, thus reducing time and cost. Ultimately, drug discovery is vital for developing new therapies that can address unmet medical needs and improve health outcomes.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103" name="Shape 103"/>
        <p:cNvGrpSpPr/>
        <p:nvPr/>
      </p:nvGrpSpPr>
      <p:grpSpPr>
        <a:xfrm>
          <a:off x="0" y="0"/>
          <a:ext cx="0" cy="0"/>
          <a:chOff x="0" y="0"/>
          <a:chExt cx="0" cy="0"/>
        </a:xfrm>
      </p:grpSpPr>
      <p:pic>
        <p:nvPicPr>
          <p:cNvPr id="104" name="Google Shape;104;p16"/>
          <p:cNvPicPr preferRelativeResize="0"/>
          <p:nvPr/>
        </p:nvPicPr>
        <p:blipFill>
          <a:blip r:embed="rId3">
            <a:alphaModFix/>
          </a:blip>
          <a:stretch>
            <a:fillRect/>
          </a:stretch>
        </p:blipFill>
        <p:spPr>
          <a:xfrm>
            <a:off x="3361100" y="-683975"/>
            <a:ext cx="16851174" cy="16513802"/>
          </a:xfrm>
          <a:prstGeom prst="rect">
            <a:avLst/>
          </a:prstGeom>
          <a:noFill/>
          <a:ln>
            <a:noFill/>
          </a:ln>
        </p:spPr>
      </p:pic>
      <p:sp>
        <p:nvSpPr>
          <p:cNvPr id="105" name="Google Shape;105;p16"/>
          <p:cNvSpPr txBox="1"/>
          <p:nvPr/>
        </p:nvSpPr>
        <p:spPr>
          <a:xfrm>
            <a:off x="-2092578" y="-152400"/>
            <a:ext cx="9612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sp>
        <p:nvSpPr>
          <p:cNvPr id="106" name="Google Shape;106;p16"/>
          <p:cNvSpPr txBox="1"/>
          <p:nvPr/>
        </p:nvSpPr>
        <p:spPr>
          <a:xfrm>
            <a:off x="419100" y="565750"/>
            <a:ext cx="175386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CHALLENGES IN DRUG DISCOVERY</a:t>
            </a:r>
            <a:endParaRPr sz="6999">
              <a:solidFill>
                <a:srgbClr val="FB870E"/>
              </a:solidFill>
              <a:latin typeface="Archivo Black"/>
              <a:ea typeface="Archivo Black"/>
              <a:cs typeface="Archivo Black"/>
              <a:sym typeface="Archivo Black"/>
            </a:endParaRPr>
          </a:p>
        </p:txBody>
      </p:sp>
      <p:sp>
        <p:nvSpPr>
          <p:cNvPr id="107" name="Google Shape;107;p16"/>
          <p:cNvSpPr txBox="1"/>
          <p:nvPr/>
        </p:nvSpPr>
        <p:spPr>
          <a:xfrm>
            <a:off x="419100" y="1739300"/>
            <a:ext cx="11128800" cy="7591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lang="en-US" sz="2400">
                <a:solidFill>
                  <a:srgbClr val="FFFFFF"/>
                </a:solidFill>
                <a:latin typeface="Open Sans"/>
                <a:ea typeface="Open Sans"/>
                <a:cs typeface="Open Sans"/>
                <a:sym typeface="Open Sans"/>
              </a:rPr>
              <a:t>High Costs &amp; Long Timelines</a:t>
            </a:r>
            <a:r>
              <a:rPr lang="en-US" sz="2400">
                <a:solidFill>
                  <a:srgbClr val="FFFFFF"/>
                </a:solidFill>
                <a:latin typeface="Open Sans"/>
                <a:ea typeface="Open Sans"/>
                <a:cs typeface="Open Sans"/>
                <a:sym typeface="Open Sans"/>
              </a:rPr>
              <a:t>: $2 billion+ and 10-15 years to develop a drug.</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b="1" lang="en-US" sz="2400">
                <a:solidFill>
                  <a:srgbClr val="FFFFFF"/>
                </a:solidFill>
                <a:latin typeface="Open Sans"/>
                <a:ea typeface="Open Sans"/>
                <a:cs typeface="Open Sans"/>
                <a:sym typeface="Open Sans"/>
              </a:rPr>
              <a:t>High Failure Rates:</a:t>
            </a:r>
            <a:r>
              <a:rPr lang="en-US" sz="2400">
                <a:solidFill>
                  <a:srgbClr val="FFFFFF"/>
                </a:solidFill>
                <a:latin typeface="Open Sans"/>
                <a:ea typeface="Open Sans"/>
                <a:cs typeface="Open Sans"/>
                <a:sym typeface="Open Sans"/>
              </a:rPr>
              <a:t> Drugs fail due to poor efficacy or unforeseen side effects.</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b="1" lang="en-US" sz="2400">
                <a:solidFill>
                  <a:srgbClr val="FFFFFF"/>
                </a:solidFill>
                <a:latin typeface="Open Sans"/>
                <a:ea typeface="Open Sans"/>
                <a:cs typeface="Open Sans"/>
                <a:sym typeface="Open Sans"/>
              </a:rPr>
              <a:t>Complex Biology:</a:t>
            </a:r>
            <a:r>
              <a:rPr lang="en-US" sz="2400">
                <a:solidFill>
                  <a:srgbClr val="FFFFFF"/>
                </a:solidFill>
                <a:latin typeface="Open Sans"/>
                <a:ea typeface="Open Sans"/>
                <a:cs typeface="Open Sans"/>
                <a:sym typeface="Open Sans"/>
              </a:rPr>
              <a:t> Unpredictable human biology and off-target interactions lead to complications.</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24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Font typeface="Arial"/>
              <a:buNone/>
            </a:pPr>
            <a:r>
              <a:rPr b="1" lang="en-US" sz="2400">
                <a:solidFill>
                  <a:schemeClr val="dk1"/>
                </a:solidFill>
                <a:latin typeface="Open Sans"/>
                <a:ea typeface="Open Sans"/>
                <a:cs typeface="Open Sans"/>
                <a:sym typeface="Open Sans"/>
              </a:rPr>
              <a:t>Outdated Screening:</a:t>
            </a:r>
            <a:r>
              <a:rPr lang="en-US" sz="2400">
                <a:solidFill>
                  <a:schemeClr val="dk1"/>
                </a:solidFill>
                <a:latin typeface="Open Sans"/>
                <a:ea typeface="Open Sans"/>
                <a:cs typeface="Open Sans"/>
                <a:sym typeface="Open Sans"/>
              </a:rPr>
              <a:t> Traditional methods fail to capture real-world efficacy and toxicity.</a:t>
            </a:r>
            <a:endParaRPr sz="2400">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b="1" lang="en-US" sz="2400">
                <a:solidFill>
                  <a:srgbClr val="FFFFFF"/>
                </a:solidFill>
                <a:latin typeface="Open Sans"/>
                <a:ea typeface="Open Sans"/>
                <a:cs typeface="Open Sans"/>
                <a:sym typeface="Open Sans"/>
              </a:rPr>
              <a:t>Limited Data:</a:t>
            </a:r>
            <a:r>
              <a:rPr lang="en-US" sz="2400">
                <a:solidFill>
                  <a:srgbClr val="FFFFFF"/>
                </a:solidFill>
                <a:latin typeface="Open Sans"/>
                <a:ea typeface="Open Sans"/>
                <a:cs typeface="Open Sans"/>
                <a:sym typeface="Open Sans"/>
              </a:rPr>
              <a:t> Insufficient data for new compounds leads to trial and error.</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b="1" lang="en-US" sz="2400">
                <a:solidFill>
                  <a:srgbClr val="FFFFFF"/>
                </a:solidFill>
                <a:latin typeface="Open Sans"/>
                <a:ea typeface="Open Sans"/>
                <a:cs typeface="Open Sans"/>
                <a:sym typeface="Open Sans"/>
              </a:rPr>
              <a:t>Difficulty Predicting DTI: </a:t>
            </a:r>
            <a:r>
              <a:rPr lang="en-US" sz="2400">
                <a:solidFill>
                  <a:srgbClr val="FFFFFF"/>
                </a:solidFill>
                <a:latin typeface="Open Sans"/>
                <a:ea typeface="Open Sans"/>
                <a:cs typeface="Open Sans"/>
                <a:sym typeface="Open Sans"/>
              </a:rPr>
              <a:t>Hard to predict drug-target binding and off-target effects.</a:t>
            </a:r>
            <a:endParaRPr sz="24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Font typeface="Arial"/>
              <a:buNone/>
            </a:pPr>
            <a:r>
              <a:t/>
            </a:r>
            <a:endParaRPr sz="2400">
              <a:solidFill>
                <a:schemeClr val="lt1"/>
              </a:solidFill>
              <a:latin typeface="Open Sans"/>
              <a:ea typeface="Open Sans"/>
              <a:cs typeface="Open Sans"/>
              <a:sym typeface="Open Sans"/>
            </a:endParaRPr>
          </a:p>
          <a:p>
            <a:pPr indent="0" lvl="0" marL="0" marR="0" rtl="0" algn="l">
              <a:lnSpc>
                <a:spcPct val="115000"/>
              </a:lnSpc>
              <a:spcBef>
                <a:spcPts val="0"/>
              </a:spcBef>
              <a:spcAft>
                <a:spcPts val="0"/>
              </a:spcAft>
              <a:buNone/>
            </a:pPr>
            <a:r>
              <a:rPr b="1" lang="en-US" sz="2400">
                <a:solidFill>
                  <a:srgbClr val="FFFFFF"/>
                </a:solidFill>
                <a:latin typeface="Open Sans"/>
                <a:ea typeface="Open Sans"/>
                <a:cs typeface="Open Sans"/>
                <a:sym typeface="Open Sans"/>
              </a:rPr>
              <a:t>Side Effect Prediction:</a:t>
            </a:r>
            <a:r>
              <a:rPr lang="en-US" sz="2400">
                <a:solidFill>
                  <a:srgbClr val="FFFFFF"/>
                </a:solidFill>
                <a:latin typeface="Open Sans"/>
                <a:ea typeface="Open Sans"/>
                <a:cs typeface="Open Sans"/>
                <a:sym typeface="Open Sans"/>
              </a:rPr>
              <a:t> Unpredictable side effects, especially with polypharmacy.</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2400">
              <a:solidFill>
                <a:srgbClr val="FFFFFF"/>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111" name="Shape 111"/>
        <p:cNvGrpSpPr/>
        <p:nvPr/>
      </p:nvGrpSpPr>
      <p:grpSpPr>
        <a:xfrm>
          <a:off x="0" y="0"/>
          <a:ext cx="0" cy="0"/>
          <a:chOff x="0" y="0"/>
          <a:chExt cx="0" cy="0"/>
        </a:xfrm>
      </p:grpSpPr>
      <p:pic>
        <p:nvPicPr>
          <p:cNvPr id="112" name="Google Shape;112;p17"/>
          <p:cNvPicPr preferRelativeResize="0"/>
          <p:nvPr/>
        </p:nvPicPr>
        <p:blipFill>
          <a:blip r:embed="rId3">
            <a:alphaModFix/>
          </a:blip>
          <a:stretch>
            <a:fillRect/>
          </a:stretch>
        </p:blipFill>
        <p:spPr>
          <a:xfrm>
            <a:off x="8410862" y="347400"/>
            <a:ext cx="14367626" cy="13813451"/>
          </a:xfrm>
          <a:prstGeom prst="rect">
            <a:avLst/>
          </a:prstGeom>
          <a:noFill/>
          <a:ln>
            <a:noFill/>
          </a:ln>
        </p:spPr>
      </p:pic>
      <p:grpSp>
        <p:nvGrpSpPr>
          <p:cNvPr id="113" name="Google Shape;113;p17"/>
          <p:cNvGrpSpPr/>
          <p:nvPr/>
        </p:nvGrpSpPr>
        <p:grpSpPr>
          <a:xfrm>
            <a:off x="1028700" y="3038099"/>
            <a:ext cx="2975143" cy="2114071"/>
            <a:chOff x="0" y="-38100"/>
            <a:chExt cx="672820" cy="478091"/>
          </a:xfrm>
        </p:grpSpPr>
        <p:sp>
          <p:nvSpPr>
            <p:cNvPr id="114" name="Google Shape;114;p17"/>
            <p:cNvSpPr/>
            <p:nvPr/>
          </p:nvSpPr>
          <p:spPr>
            <a:xfrm>
              <a:off x="0" y="0"/>
              <a:ext cx="672820" cy="439991"/>
            </a:xfrm>
            <a:custGeom>
              <a:rect b="b" l="l" r="r" t="t"/>
              <a:pathLst>
                <a:path extrusionOk="0" h="439991" w="672820">
                  <a:moveTo>
                    <a:pt x="132713" y="0"/>
                  </a:moveTo>
                  <a:lnTo>
                    <a:pt x="540107" y="0"/>
                  </a:lnTo>
                  <a:cubicBezTo>
                    <a:pt x="575305" y="0"/>
                    <a:pt x="609061" y="13982"/>
                    <a:pt x="633949" y="38871"/>
                  </a:cubicBezTo>
                  <a:cubicBezTo>
                    <a:pt x="658838" y="63759"/>
                    <a:pt x="672820" y="97515"/>
                    <a:pt x="672820" y="132713"/>
                  </a:cubicBezTo>
                  <a:lnTo>
                    <a:pt x="672820" y="307279"/>
                  </a:lnTo>
                  <a:cubicBezTo>
                    <a:pt x="672820" y="342476"/>
                    <a:pt x="658838" y="376232"/>
                    <a:pt x="633949" y="401121"/>
                  </a:cubicBezTo>
                  <a:cubicBezTo>
                    <a:pt x="609061" y="426009"/>
                    <a:pt x="575305" y="439991"/>
                    <a:pt x="540107" y="439991"/>
                  </a:cubicBezTo>
                  <a:lnTo>
                    <a:pt x="132713" y="439991"/>
                  </a:lnTo>
                  <a:cubicBezTo>
                    <a:pt x="97515" y="439991"/>
                    <a:pt x="63759" y="426009"/>
                    <a:pt x="38871" y="401121"/>
                  </a:cubicBezTo>
                  <a:cubicBezTo>
                    <a:pt x="13982" y="376232"/>
                    <a:pt x="0" y="342476"/>
                    <a:pt x="0" y="307279"/>
                  </a:cubicBezTo>
                  <a:lnTo>
                    <a:pt x="0" y="132713"/>
                  </a:lnTo>
                  <a:cubicBezTo>
                    <a:pt x="0" y="97515"/>
                    <a:pt x="13982" y="63759"/>
                    <a:pt x="38871" y="38871"/>
                  </a:cubicBezTo>
                  <a:cubicBezTo>
                    <a:pt x="63759" y="13982"/>
                    <a:pt x="97515" y="0"/>
                    <a:pt x="132713" y="0"/>
                  </a:cubicBezTo>
                  <a:close/>
                </a:path>
              </a:pathLst>
            </a:custGeom>
            <a:solidFill>
              <a:srgbClr val="3D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0" y="-38100"/>
              <a:ext cx="672820" cy="47809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 name="Google Shape;116;p17"/>
          <p:cNvGrpSpPr/>
          <p:nvPr/>
        </p:nvGrpSpPr>
        <p:grpSpPr>
          <a:xfrm>
            <a:off x="1028700" y="5981253"/>
            <a:ext cx="2975143" cy="2114071"/>
            <a:chOff x="0" y="-38100"/>
            <a:chExt cx="672820" cy="478091"/>
          </a:xfrm>
        </p:grpSpPr>
        <p:sp>
          <p:nvSpPr>
            <p:cNvPr id="117" name="Google Shape;117;p17"/>
            <p:cNvSpPr/>
            <p:nvPr/>
          </p:nvSpPr>
          <p:spPr>
            <a:xfrm>
              <a:off x="0" y="0"/>
              <a:ext cx="672820" cy="439991"/>
            </a:xfrm>
            <a:custGeom>
              <a:rect b="b" l="l" r="r" t="t"/>
              <a:pathLst>
                <a:path extrusionOk="0" h="439991" w="672820">
                  <a:moveTo>
                    <a:pt x="132713" y="0"/>
                  </a:moveTo>
                  <a:lnTo>
                    <a:pt x="540107" y="0"/>
                  </a:lnTo>
                  <a:cubicBezTo>
                    <a:pt x="575305" y="0"/>
                    <a:pt x="609061" y="13982"/>
                    <a:pt x="633949" y="38871"/>
                  </a:cubicBezTo>
                  <a:cubicBezTo>
                    <a:pt x="658838" y="63759"/>
                    <a:pt x="672820" y="97515"/>
                    <a:pt x="672820" y="132713"/>
                  </a:cubicBezTo>
                  <a:lnTo>
                    <a:pt x="672820" y="307279"/>
                  </a:lnTo>
                  <a:cubicBezTo>
                    <a:pt x="672820" y="342476"/>
                    <a:pt x="658838" y="376232"/>
                    <a:pt x="633949" y="401121"/>
                  </a:cubicBezTo>
                  <a:cubicBezTo>
                    <a:pt x="609061" y="426009"/>
                    <a:pt x="575305" y="439991"/>
                    <a:pt x="540107" y="439991"/>
                  </a:cubicBezTo>
                  <a:lnTo>
                    <a:pt x="132713" y="439991"/>
                  </a:lnTo>
                  <a:cubicBezTo>
                    <a:pt x="97515" y="439991"/>
                    <a:pt x="63759" y="426009"/>
                    <a:pt x="38871" y="401121"/>
                  </a:cubicBezTo>
                  <a:cubicBezTo>
                    <a:pt x="13982" y="376232"/>
                    <a:pt x="0" y="342476"/>
                    <a:pt x="0" y="307279"/>
                  </a:cubicBezTo>
                  <a:lnTo>
                    <a:pt x="0" y="132713"/>
                  </a:lnTo>
                  <a:cubicBezTo>
                    <a:pt x="0" y="97515"/>
                    <a:pt x="13982" y="63759"/>
                    <a:pt x="38871" y="38871"/>
                  </a:cubicBezTo>
                  <a:cubicBezTo>
                    <a:pt x="63759" y="13982"/>
                    <a:pt x="97515" y="0"/>
                    <a:pt x="132713" y="0"/>
                  </a:cubicBezTo>
                  <a:close/>
                </a:path>
              </a:pathLst>
            </a:custGeom>
            <a:solidFill>
              <a:srgbClr val="3D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txBox="1"/>
            <p:nvPr/>
          </p:nvSpPr>
          <p:spPr>
            <a:xfrm>
              <a:off x="0" y="-38100"/>
              <a:ext cx="672820" cy="47809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9" name="Google Shape;119;p17"/>
          <p:cNvGrpSpPr/>
          <p:nvPr/>
        </p:nvGrpSpPr>
        <p:grpSpPr>
          <a:xfrm>
            <a:off x="1209960" y="3206985"/>
            <a:ext cx="2975143" cy="2114071"/>
            <a:chOff x="0" y="-38100"/>
            <a:chExt cx="672820" cy="478091"/>
          </a:xfrm>
        </p:grpSpPr>
        <p:sp>
          <p:nvSpPr>
            <p:cNvPr id="120" name="Google Shape;120;p17"/>
            <p:cNvSpPr/>
            <p:nvPr/>
          </p:nvSpPr>
          <p:spPr>
            <a:xfrm>
              <a:off x="0" y="0"/>
              <a:ext cx="672820" cy="439991"/>
            </a:xfrm>
            <a:custGeom>
              <a:rect b="b" l="l" r="r" t="t"/>
              <a:pathLst>
                <a:path extrusionOk="0" h="439991" w="672820">
                  <a:moveTo>
                    <a:pt x="132713" y="0"/>
                  </a:moveTo>
                  <a:lnTo>
                    <a:pt x="540107" y="0"/>
                  </a:lnTo>
                  <a:cubicBezTo>
                    <a:pt x="575305" y="0"/>
                    <a:pt x="609061" y="13982"/>
                    <a:pt x="633949" y="38871"/>
                  </a:cubicBezTo>
                  <a:cubicBezTo>
                    <a:pt x="658838" y="63759"/>
                    <a:pt x="672820" y="97515"/>
                    <a:pt x="672820" y="132713"/>
                  </a:cubicBezTo>
                  <a:lnTo>
                    <a:pt x="672820" y="307279"/>
                  </a:lnTo>
                  <a:cubicBezTo>
                    <a:pt x="672820" y="342476"/>
                    <a:pt x="658838" y="376232"/>
                    <a:pt x="633949" y="401121"/>
                  </a:cubicBezTo>
                  <a:cubicBezTo>
                    <a:pt x="609061" y="426009"/>
                    <a:pt x="575305" y="439991"/>
                    <a:pt x="540107" y="439991"/>
                  </a:cubicBezTo>
                  <a:lnTo>
                    <a:pt x="132713" y="439991"/>
                  </a:lnTo>
                  <a:cubicBezTo>
                    <a:pt x="97515" y="439991"/>
                    <a:pt x="63759" y="426009"/>
                    <a:pt x="38871" y="401121"/>
                  </a:cubicBezTo>
                  <a:cubicBezTo>
                    <a:pt x="13982" y="376232"/>
                    <a:pt x="0" y="342476"/>
                    <a:pt x="0" y="307279"/>
                  </a:cubicBezTo>
                  <a:lnTo>
                    <a:pt x="0" y="132713"/>
                  </a:lnTo>
                  <a:cubicBezTo>
                    <a:pt x="0" y="97515"/>
                    <a:pt x="13982" y="63759"/>
                    <a:pt x="38871" y="38871"/>
                  </a:cubicBezTo>
                  <a:cubicBezTo>
                    <a:pt x="63759" y="13982"/>
                    <a:pt x="97515" y="0"/>
                    <a:pt x="132713" y="0"/>
                  </a:cubicBezTo>
                  <a:close/>
                </a:path>
              </a:pathLst>
            </a:custGeom>
            <a:solidFill>
              <a:srgbClr val="000000">
                <a:alpha val="0"/>
              </a:srgbClr>
            </a:solidFill>
            <a:ln cap="rnd" cmpd="sng" w="47625">
              <a:solidFill>
                <a:srgbClr val="FB87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txBox="1"/>
            <p:nvPr/>
          </p:nvSpPr>
          <p:spPr>
            <a:xfrm>
              <a:off x="0" y="-38100"/>
              <a:ext cx="672820" cy="47809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p17"/>
          <p:cNvGrpSpPr/>
          <p:nvPr/>
        </p:nvGrpSpPr>
        <p:grpSpPr>
          <a:xfrm>
            <a:off x="1205255" y="6095727"/>
            <a:ext cx="2975143" cy="2114071"/>
            <a:chOff x="0" y="-38100"/>
            <a:chExt cx="672820" cy="478091"/>
          </a:xfrm>
        </p:grpSpPr>
        <p:sp>
          <p:nvSpPr>
            <p:cNvPr id="123" name="Google Shape;123;p17"/>
            <p:cNvSpPr/>
            <p:nvPr/>
          </p:nvSpPr>
          <p:spPr>
            <a:xfrm>
              <a:off x="0" y="0"/>
              <a:ext cx="672820" cy="439991"/>
            </a:xfrm>
            <a:custGeom>
              <a:rect b="b" l="l" r="r" t="t"/>
              <a:pathLst>
                <a:path extrusionOk="0" h="439991" w="672820">
                  <a:moveTo>
                    <a:pt x="132713" y="0"/>
                  </a:moveTo>
                  <a:lnTo>
                    <a:pt x="540107" y="0"/>
                  </a:lnTo>
                  <a:cubicBezTo>
                    <a:pt x="575305" y="0"/>
                    <a:pt x="609061" y="13982"/>
                    <a:pt x="633949" y="38871"/>
                  </a:cubicBezTo>
                  <a:cubicBezTo>
                    <a:pt x="658838" y="63759"/>
                    <a:pt x="672820" y="97515"/>
                    <a:pt x="672820" y="132713"/>
                  </a:cubicBezTo>
                  <a:lnTo>
                    <a:pt x="672820" y="307279"/>
                  </a:lnTo>
                  <a:cubicBezTo>
                    <a:pt x="672820" y="342476"/>
                    <a:pt x="658838" y="376232"/>
                    <a:pt x="633949" y="401121"/>
                  </a:cubicBezTo>
                  <a:cubicBezTo>
                    <a:pt x="609061" y="426009"/>
                    <a:pt x="575305" y="439991"/>
                    <a:pt x="540107" y="439991"/>
                  </a:cubicBezTo>
                  <a:lnTo>
                    <a:pt x="132713" y="439991"/>
                  </a:lnTo>
                  <a:cubicBezTo>
                    <a:pt x="97515" y="439991"/>
                    <a:pt x="63759" y="426009"/>
                    <a:pt x="38871" y="401121"/>
                  </a:cubicBezTo>
                  <a:cubicBezTo>
                    <a:pt x="13982" y="376232"/>
                    <a:pt x="0" y="342476"/>
                    <a:pt x="0" y="307279"/>
                  </a:cubicBezTo>
                  <a:lnTo>
                    <a:pt x="0" y="132713"/>
                  </a:lnTo>
                  <a:cubicBezTo>
                    <a:pt x="0" y="97515"/>
                    <a:pt x="13982" y="63759"/>
                    <a:pt x="38871" y="38871"/>
                  </a:cubicBezTo>
                  <a:cubicBezTo>
                    <a:pt x="63759" y="13982"/>
                    <a:pt x="97515" y="0"/>
                    <a:pt x="132713" y="0"/>
                  </a:cubicBezTo>
                  <a:close/>
                </a:path>
              </a:pathLst>
            </a:custGeom>
            <a:solidFill>
              <a:srgbClr val="000000">
                <a:alpha val="0"/>
              </a:srgbClr>
            </a:solidFill>
            <a:ln cap="rnd" cmpd="sng" w="47625">
              <a:solidFill>
                <a:srgbClr val="FB87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txBox="1"/>
            <p:nvPr/>
          </p:nvSpPr>
          <p:spPr>
            <a:xfrm>
              <a:off x="0" y="-38100"/>
              <a:ext cx="672820" cy="47809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 name="Google Shape;125;p17"/>
          <p:cNvSpPr txBox="1"/>
          <p:nvPr/>
        </p:nvSpPr>
        <p:spPr>
          <a:xfrm>
            <a:off x="4974893" y="5806324"/>
            <a:ext cx="7639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B870E"/>
                </a:solidFill>
                <a:latin typeface="Archivo Black"/>
                <a:ea typeface="Archivo Black"/>
                <a:cs typeface="Archivo Black"/>
                <a:sym typeface="Archivo Black"/>
              </a:rPr>
              <a:t>Side Effects</a:t>
            </a:r>
            <a:endParaRPr>
              <a:latin typeface="Archivo Black"/>
              <a:ea typeface="Archivo Black"/>
              <a:cs typeface="Archivo Black"/>
              <a:sym typeface="Archivo Black"/>
            </a:endParaRPr>
          </a:p>
        </p:txBody>
      </p:sp>
      <p:sp>
        <p:nvSpPr>
          <p:cNvPr id="126" name="Google Shape;126;p17"/>
          <p:cNvSpPr txBox="1"/>
          <p:nvPr/>
        </p:nvSpPr>
        <p:spPr>
          <a:xfrm>
            <a:off x="4979600" y="3069975"/>
            <a:ext cx="70665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FB870E"/>
                </a:solidFill>
                <a:latin typeface="Archivo Black"/>
                <a:ea typeface="Archivo Black"/>
                <a:cs typeface="Archivo Black"/>
                <a:sym typeface="Archivo Black"/>
              </a:rPr>
              <a:t>Drug-Target Interactions (DTI)</a:t>
            </a:r>
            <a:endParaRPr>
              <a:latin typeface="Archivo Black"/>
              <a:ea typeface="Archivo Black"/>
              <a:cs typeface="Archivo Black"/>
              <a:sym typeface="Archivo Black"/>
            </a:endParaRPr>
          </a:p>
        </p:txBody>
      </p:sp>
      <p:sp>
        <p:nvSpPr>
          <p:cNvPr id="127" name="Google Shape;127;p17"/>
          <p:cNvSpPr txBox="1"/>
          <p:nvPr/>
        </p:nvSpPr>
        <p:spPr>
          <a:xfrm>
            <a:off x="4979600" y="3727800"/>
            <a:ext cx="6289500" cy="1680900"/>
          </a:xfrm>
          <a:prstGeom prst="rect">
            <a:avLst/>
          </a:prstGeom>
          <a:noFill/>
          <a:ln>
            <a:noFill/>
          </a:ln>
        </p:spPr>
        <p:txBody>
          <a:bodyPr anchorCtr="0" anchor="t" bIns="0" lIns="0" spcFirstLastPara="1" rIns="0" wrap="square" tIns="0">
            <a:spAutoFit/>
          </a:bodyPr>
          <a:lstStyle/>
          <a:p>
            <a:pPr indent="-361950" lvl="0" marL="457200" marR="0" rtl="0" algn="l">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Predicting how drugs bind to their targets is critical for efficacy.</a:t>
            </a:r>
            <a:endParaRPr sz="2100">
              <a:solidFill>
                <a:srgbClr val="FFFFFF"/>
              </a:solidFill>
              <a:latin typeface="Open Sans"/>
              <a:ea typeface="Open Sans"/>
              <a:cs typeface="Open Sans"/>
              <a:sym typeface="Open Sans"/>
            </a:endParaRPr>
          </a:p>
          <a:p>
            <a:pPr indent="-361950" lvl="0" marL="457200" marR="0" rtl="0" algn="l">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Off-target interactions can lead to adverse effects, complicating drug development.</a:t>
            </a:r>
            <a:endParaRPr sz="2100">
              <a:solidFill>
                <a:srgbClr val="FFFFFF"/>
              </a:solidFill>
              <a:latin typeface="Open Sans"/>
              <a:ea typeface="Open Sans"/>
              <a:cs typeface="Open Sans"/>
              <a:sym typeface="Open Sans"/>
            </a:endParaRPr>
          </a:p>
        </p:txBody>
      </p:sp>
      <p:sp>
        <p:nvSpPr>
          <p:cNvPr id="128" name="Google Shape;128;p17"/>
          <p:cNvSpPr txBox="1"/>
          <p:nvPr/>
        </p:nvSpPr>
        <p:spPr>
          <a:xfrm>
            <a:off x="957200" y="463100"/>
            <a:ext cx="11581200" cy="2154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DTI AND SIDE EFFECTS IN DRUG DISCOVERY</a:t>
            </a:r>
            <a:endParaRPr>
              <a:latin typeface="Archivo Black"/>
              <a:ea typeface="Archivo Black"/>
              <a:cs typeface="Archivo Black"/>
              <a:sym typeface="Archivo Black"/>
            </a:endParaRPr>
          </a:p>
        </p:txBody>
      </p:sp>
      <p:sp>
        <p:nvSpPr>
          <p:cNvPr id="129" name="Google Shape;129;p17"/>
          <p:cNvSpPr txBox="1"/>
          <p:nvPr/>
        </p:nvSpPr>
        <p:spPr>
          <a:xfrm>
            <a:off x="4974905" y="6387925"/>
            <a:ext cx="5963700" cy="2586000"/>
          </a:xfrm>
          <a:prstGeom prst="rect">
            <a:avLst/>
          </a:prstGeom>
          <a:noFill/>
          <a:ln>
            <a:noFill/>
          </a:ln>
        </p:spPr>
        <p:txBody>
          <a:bodyPr anchorCtr="0" anchor="t" bIns="0" lIns="0" spcFirstLastPara="1" rIns="0" wrap="square" tIns="0">
            <a:spAutoFit/>
          </a:bodyPr>
          <a:lstStyle/>
          <a:p>
            <a:pPr indent="-361950" lvl="0" marL="457200" marR="0" rtl="0" algn="l">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Unforeseen side effects are a major cause of drug failure in clinical trials.</a:t>
            </a:r>
            <a:endParaRPr sz="2100">
              <a:solidFill>
                <a:srgbClr val="FFFFFF"/>
              </a:solidFill>
              <a:latin typeface="Open Sans"/>
              <a:ea typeface="Open Sans"/>
              <a:cs typeface="Open Sans"/>
              <a:sym typeface="Open Sans"/>
            </a:endParaRPr>
          </a:p>
          <a:p>
            <a:pPr indent="-361950" lvl="0" marL="457200" marR="0" rtl="0" algn="l">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Polypharmacy (multiple drug use) increases the complexity of predicting side effects.</a:t>
            </a:r>
            <a:endParaRPr sz="2100">
              <a:solidFill>
                <a:srgbClr val="FFFFFF"/>
              </a:solidFill>
              <a:latin typeface="Open Sans"/>
              <a:ea typeface="Open Sans"/>
              <a:cs typeface="Open Sans"/>
              <a:sym typeface="Open Sans"/>
            </a:endParaRPr>
          </a:p>
          <a:p>
            <a:pPr indent="-361950" lvl="0" marL="457200" marR="0" rtl="0" algn="l">
              <a:lnSpc>
                <a:spcPct val="140000"/>
              </a:lnSpc>
              <a:spcBef>
                <a:spcPts val="0"/>
              </a:spcBef>
              <a:spcAft>
                <a:spcPts val="0"/>
              </a:spcAft>
              <a:buClr>
                <a:srgbClr val="FFFFFF"/>
              </a:buClr>
              <a:buSzPts val="2100"/>
              <a:buFont typeface="Open Sans"/>
              <a:buChar char="●"/>
            </a:pPr>
            <a:r>
              <a:rPr lang="en-US" sz="2100">
                <a:solidFill>
                  <a:srgbClr val="FFFFFF"/>
                </a:solidFill>
                <a:latin typeface="Open Sans"/>
                <a:ea typeface="Open Sans"/>
                <a:cs typeface="Open Sans"/>
                <a:sym typeface="Open Sans"/>
              </a:rPr>
              <a:t>Early identification of side effects can save costs and reduce risk in later stages.</a:t>
            </a:r>
            <a:endParaRPr sz="2100">
              <a:solidFill>
                <a:srgbClr val="FFFFFF"/>
              </a:solidFill>
              <a:latin typeface="Open Sans"/>
              <a:ea typeface="Open Sans"/>
              <a:cs typeface="Open Sans"/>
              <a:sym typeface="Open Sans"/>
            </a:endParaRPr>
          </a:p>
        </p:txBody>
      </p:sp>
      <p:pic>
        <p:nvPicPr>
          <p:cNvPr id="130" name="Google Shape;130;p17"/>
          <p:cNvPicPr preferRelativeResize="0"/>
          <p:nvPr/>
        </p:nvPicPr>
        <p:blipFill>
          <a:blip r:embed="rId4">
            <a:alphaModFix/>
          </a:blip>
          <a:stretch>
            <a:fillRect/>
          </a:stretch>
        </p:blipFill>
        <p:spPr>
          <a:xfrm>
            <a:off x="2092646" y="3780835"/>
            <a:ext cx="1209750" cy="1179189"/>
          </a:xfrm>
          <a:prstGeom prst="rect">
            <a:avLst/>
          </a:prstGeom>
          <a:noFill/>
          <a:ln>
            <a:noFill/>
          </a:ln>
        </p:spPr>
      </p:pic>
      <p:pic>
        <p:nvPicPr>
          <p:cNvPr id="131" name="Google Shape;131;p17"/>
          <p:cNvPicPr preferRelativeResize="0"/>
          <p:nvPr/>
        </p:nvPicPr>
        <p:blipFill>
          <a:blip r:embed="rId5">
            <a:alphaModFix/>
          </a:blip>
          <a:stretch>
            <a:fillRect/>
          </a:stretch>
        </p:blipFill>
        <p:spPr>
          <a:xfrm>
            <a:off x="2212227" y="6568334"/>
            <a:ext cx="1209750" cy="12278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135" name="Shape 135"/>
        <p:cNvGrpSpPr/>
        <p:nvPr/>
      </p:nvGrpSpPr>
      <p:grpSpPr>
        <a:xfrm>
          <a:off x="0" y="0"/>
          <a:ext cx="0" cy="0"/>
          <a:chOff x="0" y="0"/>
          <a:chExt cx="0" cy="0"/>
        </a:xfrm>
      </p:grpSpPr>
      <p:pic>
        <p:nvPicPr>
          <p:cNvPr id="136" name="Google Shape;136;p18"/>
          <p:cNvPicPr preferRelativeResize="0"/>
          <p:nvPr/>
        </p:nvPicPr>
        <p:blipFill>
          <a:blip r:embed="rId3">
            <a:alphaModFix/>
          </a:blip>
          <a:stretch>
            <a:fillRect/>
          </a:stretch>
        </p:blipFill>
        <p:spPr>
          <a:xfrm>
            <a:off x="-63200" y="-187700"/>
            <a:ext cx="19418148" cy="19418148"/>
          </a:xfrm>
          <a:prstGeom prst="rect">
            <a:avLst/>
          </a:prstGeom>
          <a:noFill/>
          <a:ln>
            <a:noFill/>
          </a:ln>
        </p:spPr>
      </p:pic>
      <p:grpSp>
        <p:nvGrpSpPr>
          <p:cNvPr id="137" name="Google Shape;137;p18"/>
          <p:cNvGrpSpPr/>
          <p:nvPr/>
        </p:nvGrpSpPr>
        <p:grpSpPr>
          <a:xfrm>
            <a:off x="2097927" y="2142901"/>
            <a:ext cx="2416292" cy="2416292"/>
            <a:chOff x="0" y="0"/>
            <a:chExt cx="812800" cy="812800"/>
          </a:xfrm>
        </p:grpSpPr>
        <p:sp>
          <p:nvSpPr>
            <p:cNvPr id="138" name="Google Shape;13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 name="Google Shape;140;p18"/>
          <p:cNvGrpSpPr/>
          <p:nvPr/>
        </p:nvGrpSpPr>
        <p:grpSpPr>
          <a:xfrm>
            <a:off x="13794584" y="2142901"/>
            <a:ext cx="2416292" cy="2416292"/>
            <a:chOff x="0" y="0"/>
            <a:chExt cx="812800" cy="812800"/>
          </a:xfrm>
        </p:grpSpPr>
        <p:sp>
          <p:nvSpPr>
            <p:cNvPr id="141" name="Google Shape;14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 name="Google Shape;143;p18"/>
          <p:cNvGrpSpPr/>
          <p:nvPr/>
        </p:nvGrpSpPr>
        <p:grpSpPr>
          <a:xfrm>
            <a:off x="2217697" y="2277716"/>
            <a:ext cx="2416292" cy="2416292"/>
            <a:chOff x="0" y="0"/>
            <a:chExt cx="812800" cy="812800"/>
          </a:xfrm>
        </p:grpSpPr>
        <p:sp>
          <p:nvSpPr>
            <p:cNvPr id="144" name="Google Shape;14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FB870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 name="Google Shape;146;p18"/>
          <p:cNvGrpSpPr/>
          <p:nvPr/>
        </p:nvGrpSpPr>
        <p:grpSpPr>
          <a:xfrm>
            <a:off x="13914353" y="2277716"/>
            <a:ext cx="2416292" cy="2416292"/>
            <a:chOff x="0" y="0"/>
            <a:chExt cx="812800" cy="812800"/>
          </a:xfrm>
        </p:grpSpPr>
        <p:sp>
          <p:nvSpPr>
            <p:cNvPr id="147" name="Google Shape;14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FB870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9" name="Google Shape;149;p18"/>
          <p:cNvSpPr txBox="1"/>
          <p:nvPr/>
        </p:nvSpPr>
        <p:spPr>
          <a:xfrm>
            <a:off x="1427598" y="889723"/>
            <a:ext cx="45840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BinderDB</a:t>
            </a:r>
            <a:endParaRPr>
              <a:latin typeface="Archivo Black"/>
              <a:ea typeface="Archivo Black"/>
              <a:cs typeface="Archivo Black"/>
              <a:sym typeface="Archivo Black"/>
            </a:endParaRPr>
          </a:p>
        </p:txBody>
      </p:sp>
      <p:sp>
        <p:nvSpPr>
          <p:cNvPr id="150" name="Google Shape;150;p18"/>
          <p:cNvSpPr txBox="1"/>
          <p:nvPr/>
        </p:nvSpPr>
        <p:spPr>
          <a:xfrm>
            <a:off x="13148697" y="889723"/>
            <a:ext cx="35274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SIDER</a:t>
            </a:r>
            <a:endParaRPr>
              <a:latin typeface="Archivo Black"/>
              <a:ea typeface="Archivo Black"/>
              <a:cs typeface="Archivo Black"/>
              <a:sym typeface="Archivo Black"/>
            </a:endParaRPr>
          </a:p>
        </p:txBody>
      </p:sp>
      <p:sp>
        <p:nvSpPr>
          <p:cNvPr id="151" name="Google Shape;151;p18"/>
          <p:cNvSpPr txBox="1"/>
          <p:nvPr/>
        </p:nvSpPr>
        <p:spPr>
          <a:xfrm>
            <a:off x="1427598" y="5206536"/>
            <a:ext cx="4374000" cy="4617600"/>
          </a:xfrm>
          <a:prstGeom prst="rect">
            <a:avLst/>
          </a:prstGeom>
          <a:noFill/>
          <a:ln>
            <a:noFill/>
          </a:ln>
        </p:spPr>
        <p:txBody>
          <a:bodyPr anchorCtr="0" anchor="t" bIns="0" lIns="0" spcFirstLastPara="1" rIns="0" wrap="square" tIns="0">
            <a:spAutoFit/>
          </a:bodyPr>
          <a:lstStyle/>
          <a:p>
            <a:pPr indent="-381000" lvl="0" marL="4572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A key resource containing over 1 million drug-target binding affinity records.</a:t>
            </a:r>
            <a:endParaRPr sz="2400">
              <a:solidFill>
                <a:srgbClr val="FFFFFF"/>
              </a:solidFill>
              <a:latin typeface="Open Sans"/>
              <a:ea typeface="Open Sans"/>
              <a:cs typeface="Open Sans"/>
              <a:sym typeface="Open Sans"/>
            </a:endParaRPr>
          </a:p>
          <a:p>
            <a:pPr indent="-381000" lvl="0" marL="4572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Provides valuable data for predicting drug-target interactions (DTI) and binding affinity (Ki).</a:t>
            </a:r>
            <a:endParaRPr sz="2400">
              <a:solidFill>
                <a:srgbClr val="FFFFFF"/>
              </a:solidFill>
              <a:latin typeface="Open Sans"/>
              <a:ea typeface="Open Sans"/>
              <a:cs typeface="Open Sans"/>
              <a:sym typeface="Open Sans"/>
            </a:endParaRPr>
          </a:p>
          <a:p>
            <a:pPr indent="-381000" lvl="0" marL="4572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SMILES strings and protein sequences (from Uniprot IDs) are used to enhance DTI predictions.</a:t>
            </a:r>
            <a:endParaRPr sz="2400">
              <a:solidFill>
                <a:srgbClr val="FFFFFF"/>
              </a:solidFill>
              <a:latin typeface="Open Sans"/>
              <a:ea typeface="Open Sans"/>
              <a:cs typeface="Open Sans"/>
              <a:sym typeface="Open Sans"/>
            </a:endParaRPr>
          </a:p>
        </p:txBody>
      </p:sp>
      <p:sp>
        <p:nvSpPr>
          <p:cNvPr id="152" name="Google Shape;152;p18"/>
          <p:cNvSpPr txBox="1"/>
          <p:nvPr/>
        </p:nvSpPr>
        <p:spPr>
          <a:xfrm>
            <a:off x="12875536" y="5206536"/>
            <a:ext cx="4374000" cy="4192800"/>
          </a:xfrm>
          <a:prstGeom prst="rect">
            <a:avLst/>
          </a:prstGeom>
          <a:noFill/>
          <a:ln>
            <a:noFill/>
          </a:ln>
        </p:spPr>
        <p:txBody>
          <a:bodyPr anchorCtr="0" anchor="t" bIns="0" lIns="0" spcFirstLastPara="1" rIns="0" wrap="square" tIns="0">
            <a:spAutoFit/>
          </a:bodyPr>
          <a:lstStyle/>
          <a:p>
            <a:pPr indent="-381000" lvl="0" marL="4572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Contains data linking 1430 drugs to 5880 side effect terms.</a:t>
            </a:r>
            <a:endParaRPr sz="2400">
              <a:solidFill>
                <a:srgbClr val="FFFFFF"/>
              </a:solidFill>
              <a:latin typeface="Open Sans"/>
              <a:ea typeface="Open Sans"/>
              <a:cs typeface="Open Sans"/>
              <a:sym typeface="Open Sans"/>
            </a:endParaRPr>
          </a:p>
          <a:p>
            <a:pPr indent="-381000" lvl="0" marL="4572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Helps in predicting side effects by mapping known adverse effects to specific drugs.</a:t>
            </a:r>
            <a:endParaRPr sz="2400">
              <a:solidFill>
                <a:srgbClr val="FFFFFF"/>
              </a:solidFill>
              <a:latin typeface="Open Sans"/>
              <a:ea typeface="Open Sans"/>
              <a:cs typeface="Open Sans"/>
              <a:sym typeface="Open Sans"/>
            </a:endParaRPr>
          </a:p>
          <a:p>
            <a:pPr indent="-381000" lvl="0" marL="4572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Side effects are encoded as binary vectors for machine learning models.</a:t>
            </a:r>
            <a:endParaRPr sz="2400">
              <a:solidFill>
                <a:srgbClr val="FFFFFF"/>
              </a:solidFill>
              <a:latin typeface="Open Sans"/>
              <a:ea typeface="Open Sans"/>
              <a:cs typeface="Open Sans"/>
              <a:sym typeface="Open Sans"/>
            </a:endParaRPr>
          </a:p>
        </p:txBody>
      </p:sp>
      <p:pic>
        <p:nvPicPr>
          <p:cNvPr id="153" name="Google Shape;153;p18"/>
          <p:cNvPicPr preferRelativeResize="0"/>
          <p:nvPr/>
        </p:nvPicPr>
        <p:blipFill>
          <a:blip r:embed="rId4">
            <a:alphaModFix/>
          </a:blip>
          <a:stretch>
            <a:fillRect/>
          </a:stretch>
        </p:blipFill>
        <p:spPr>
          <a:xfrm>
            <a:off x="14328037" y="2795337"/>
            <a:ext cx="1349375" cy="1381039"/>
          </a:xfrm>
          <a:prstGeom prst="rect">
            <a:avLst/>
          </a:prstGeom>
          <a:noFill/>
          <a:ln>
            <a:noFill/>
          </a:ln>
        </p:spPr>
      </p:pic>
      <p:pic>
        <p:nvPicPr>
          <p:cNvPr id="154" name="Google Shape;154;p18"/>
          <p:cNvPicPr preferRelativeResize="0"/>
          <p:nvPr/>
        </p:nvPicPr>
        <p:blipFill>
          <a:blip r:embed="rId5">
            <a:alphaModFix/>
          </a:blip>
          <a:stretch>
            <a:fillRect/>
          </a:stretch>
        </p:blipFill>
        <p:spPr>
          <a:xfrm>
            <a:off x="2660000" y="2720012"/>
            <a:ext cx="1531725" cy="153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158" name="Shape 158"/>
        <p:cNvGrpSpPr/>
        <p:nvPr/>
      </p:nvGrpSpPr>
      <p:grpSpPr>
        <a:xfrm>
          <a:off x="0" y="0"/>
          <a:ext cx="0" cy="0"/>
          <a:chOff x="0" y="0"/>
          <a:chExt cx="0" cy="0"/>
        </a:xfrm>
      </p:grpSpPr>
      <p:pic>
        <p:nvPicPr>
          <p:cNvPr id="159" name="Google Shape;159;p19"/>
          <p:cNvPicPr preferRelativeResize="0"/>
          <p:nvPr/>
        </p:nvPicPr>
        <p:blipFill>
          <a:blip r:embed="rId3">
            <a:alphaModFix/>
          </a:blip>
          <a:stretch>
            <a:fillRect/>
          </a:stretch>
        </p:blipFill>
        <p:spPr>
          <a:xfrm>
            <a:off x="272100" y="1906900"/>
            <a:ext cx="9970524" cy="6125999"/>
          </a:xfrm>
          <a:prstGeom prst="rect">
            <a:avLst/>
          </a:prstGeom>
          <a:noFill/>
          <a:ln>
            <a:noFill/>
          </a:ln>
        </p:spPr>
      </p:pic>
      <p:sp>
        <p:nvSpPr>
          <p:cNvPr id="160" name="Google Shape;160;p19"/>
          <p:cNvSpPr txBox="1"/>
          <p:nvPr/>
        </p:nvSpPr>
        <p:spPr>
          <a:xfrm>
            <a:off x="10390800" y="588838"/>
            <a:ext cx="7897200" cy="221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800">
                <a:solidFill>
                  <a:srgbClr val="FB870E"/>
                </a:solidFill>
                <a:latin typeface="Archivo Black"/>
                <a:ea typeface="Archivo Black"/>
                <a:cs typeface="Archivo Black"/>
                <a:sym typeface="Archivo Black"/>
              </a:rPr>
              <a:t>SMILES (Simplified Molecular Input Line Entry System)</a:t>
            </a:r>
            <a:endParaRPr sz="4800">
              <a:solidFill>
                <a:srgbClr val="FB870E"/>
              </a:solidFill>
              <a:latin typeface="Archivo Black"/>
              <a:ea typeface="Archivo Black"/>
              <a:cs typeface="Archivo Black"/>
              <a:sym typeface="Archivo Black"/>
            </a:endParaRPr>
          </a:p>
        </p:txBody>
      </p:sp>
      <p:sp>
        <p:nvSpPr>
          <p:cNvPr id="161" name="Google Shape;161;p19"/>
          <p:cNvSpPr txBox="1"/>
          <p:nvPr/>
        </p:nvSpPr>
        <p:spPr>
          <a:xfrm>
            <a:off x="10390793" y="2902852"/>
            <a:ext cx="7404900" cy="72909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300">
                <a:solidFill>
                  <a:srgbClr val="FFFFFF"/>
                </a:solidFill>
                <a:latin typeface="Open Sans"/>
                <a:ea typeface="Open Sans"/>
                <a:cs typeface="Open Sans"/>
                <a:sym typeface="Open Sans"/>
              </a:rPr>
              <a:t>Definition:</a:t>
            </a:r>
            <a:endParaRPr sz="2300">
              <a:solidFill>
                <a:srgbClr val="FFFFFF"/>
              </a:solidFill>
              <a:latin typeface="Open Sans"/>
              <a:ea typeface="Open Sans"/>
              <a:cs typeface="Open Sans"/>
              <a:sym typeface="Open Sans"/>
            </a:endParaRPr>
          </a:p>
          <a:p>
            <a:pPr indent="-374650" lvl="1" marL="914400" marR="0" rtl="0" algn="l">
              <a:lnSpc>
                <a:spcPct val="139958"/>
              </a:lnSpc>
              <a:spcBef>
                <a:spcPts val="0"/>
              </a:spcBef>
              <a:spcAft>
                <a:spcPts val="0"/>
              </a:spcAft>
              <a:buClr>
                <a:srgbClr val="FFFFFF"/>
              </a:buClr>
              <a:buSzPts val="2300"/>
              <a:buFont typeface="Open Sans"/>
              <a:buChar char="○"/>
            </a:pPr>
            <a:r>
              <a:rPr lang="en-US" sz="2300">
                <a:solidFill>
                  <a:srgbClr val="FFFFFF"/>
                </a:solidFill>
                <a:latin typeface="Open Sans"/>
                <a:ea typeface="Open Sans"/>
                <a:cs typeface="Open Sans"/>
                <a:sym typeface="Open Sans"/>
              </a:rPr>
              <a:t>SMILES is a text-based notation to represent chemical structures.</a:t>
            </a:r>
            <a:endParaRPr sz="2300">
              <a:solidFill>
                <a:srgbClr val="FFFFFF"/>
              </a:solidFill>
              <a:latin typeface="Open Sans"/>
              <a:ea typeface="Open Sans"/>
              <a:cs typeface="Open Sans"/>
              <a:sym typeface="Open Sans"/>
            </a:endParaRPr>
          </a:p>
          <a:p>
            <a:pPr indent="-374650" lvl="1" marL="914400" marR="0" rtl="0" algn="l">
              <a:lnSpc>
                <a:spcPct val="139958"/>
              </a:lnSpc>
              <a:spcBef>
                <a:spcPts val="0"/>
              </a:spcBef>
              <a:spcAft>
                <a:spcPts val="0"/>
              </a:spcAft>
              <a:buClr>
                <a:srgbClr val="FFFFFF"/>
              </a:buClr>
              <a:buSzPts val="2300"/>
              <a:buFont typeface="Open Sans"/>
              <a:buChar char="○"/>
            </a:pPr>
            <a:r>
              <a:rPr lang="en-US" sz="2300">
                <a:solidFill>
                  <a:srgbClr val="FFFFFF"/>
                </a:solidFill>
                <a:latin typeface="Open Sans"/>
                <a:ea typeface="Open Sans"/>
                <a:cs typeface="Open Sans"/>
                <a:sym typeface="Open Sans"/>
              </a:rPr>
              <a:t>It encodes the molecular composition and bonding patterns of molecules.</a:t>
            </a:r>
            <a:endParaRPr sz="2300">
              <a:solidFill>
                <a:srgbClr val="FFFFFF"/>
              </a:solidFill>
              <a:latin typeface="Open Sans"/>
              <a:ea typeface="Open Sans"/>
              <a:cs typeface="Open Sans"/>
              <a:sym typeface="Open Sans"/>
            </a:endParaRPr>
          </a:p>
          <a:p>
            <a:pPr indent="0" lvl="0" marL="0" marR="0" rtl="0" algn="l">
              <a:lnSpc>
                <a:spcPct val="139958"/>
              </a:lnSpc>
              <a:spcBef>
                <a:spcPts val="0"/>
              </a:spcBef>
              <a:spcAft>
                <a:spcPts val="0"/>
              </a:spcAft>
              <a:buNone/>
            </a:pPr>
            <a:r>
              <a:rPr lang="en-US" sz="2300">
                <a:solidFill>
                  <a:srgbClr val="FFFFFF"/>
                </a:solidFill>
                <a:latin typeface="Open Sans"/>
                <a:ea typeface="Open Sans"/>
                <a:cs typeface="Open Sans"/>
                <a:sym typeface="Open Sans"/>
              </a:rPr>
              <a:t>Role in Drug Discovery:</a:t>
            </a:r>
            <a:endParaRPr sz="2300">
              <a:solidFill>
                <a:srgbClr val="FFFFFF"/>
              </a:solidFill>
              <a:latin typeface="Open Sans"/>
              <a:ea typeface="Open Sans"/>
              <a:cs typeface="Open Sans"/>
              <a:sym typeface="Open Sans"/>
            </a:endParaRPr>
          </a:p>
          <a:p>
            <a:pPr indent="-374650" lvl="1" marL="914400" marR="0" rtl="0" algn="l">
              <a:lnSpc>
                <a:spcPct val="139958"/>
              </a:lnSpc>
              <a:spcBef>
                <a:spcPts val="0"/>
              </a:spcBef>
              <a:spcAft>
                <a:spcPts val="0"/>
              </a:spcAft>
              <a:buClr>
                <a:srgbClr val="FFFFFF"/>
              </a:buClr>
              <a:buSzPts val="2300"/>
              <a:buFont typeface="Open Sans"/>
              <a:buChar char="○"/>
            </a:pPr>
            <a:r>
              <a:rPr lang="en-US" sz="2300">
                <a:solidFill>
                  <a:srgbClr val="FFFFFF"/>
                </a:solidFill>
                <a:latin typeface="Open Sans"/>
                <a:ea typeface="Open Sans"/>
                <a:cs typeface="Open Sans"/>
                <a:sym typeface="Open Sans"/>
              </a:rPr>
              <a:t>SMILES serves as the starting point for modeling drug-target interactions (DTI) and drug properties.</a:t>
            </a:r>
            <a:endParaRPr sz="2300">
              <a:solidFill>
                <a:srgbClr val="FFFFFF"/>
              </a:solidFill>
              <a:latin typeface="Open Sans"/>
              <a:ea typeface="Open Sans"/>
              <a:cs typeface="Open Sans"/>
              <a:sym typeface="Open Sans"/>
            </a:endParaRPr>
          </a:p>
          <a:p>
            <a:pPr indent="-374650" lvl="1" marL="914400" marR="0" rtl="0" algn="l">
              <a:lnSpc>
                <a:spcPct val="139958"/>
              </a:lnSpc>
              <a:spcBef>
                <a:spcPts val="0"/>
              </a:spcBef>
              <a:spcAft>
                <a:spcPts val="0"/>
              </a:spcAft>
              <a:buClr>
                <a:srgbClr val="FFFFFF"/>
              </a:buClr>
              <a:buSzPts val="2300"/>
              <a:buFont typeface="Open Sans"/>
              <a:buChar char="○"/>
            </a:pPr>
            <a:r>
              <a:rPr lang="en-US" sz="2300">
                <a:solidFill>
                  <a:srgbClr val="FFFFFF"/>
                </a:solidFill>
                <a:latin typeface="Open Sans"/>
                <a:ea typeface="Open Sans"/>
                <a:cs typeface="Open Sans"/>
                <a:sym typeface="Open Sans"/>
              </a:rPr>
              <a:t>It provides the basic structure for computational models that predict binding affinity and side effects.</a:t>
            </a:r>
            <a:endParaRPr sz="2300">
              <a:solidFill>
                <a:srgbClr val="FFFFFF"/>
              </a:solidFill>
              <a:latin typeface="Open Sans"/>
              <a:ea typeface="Open Sans"/>
              <a:cs typeface="Open Sans"/>
              <a:sym typeface="Open Sans"/>
            </a:endParaRPr>
          </a:p>
          <a:p>
            <a:pPr indent="0" lvl="0" marL="0" marR="0" rtl="0" algn="l">
              <a:lnSpc>
                <a:spcPct val="139958"/>
              </a:lnSpc>
              <a:spcBef>
                <a:spcPts val="0"/>
              </a:spcBef>
              <a:spcAft>
                <a:spcPts val="0"/>
              </a:spcAft>
              <a:buNone/>
            </a:pPr>
            <a:r>
              <a:rPr lang="en-US" sz="2300">
                <a:solidFill>
                  <a:srgbClr val="FFFFFF"/>
                </a:solidFill>
                <a:latin typeface="Open Sans"/>
                <a:ea typeface="Open Sans"/>
                <a:cs typeface="Open Sans"/>
                <a:sym typeface="Open Sans"/>
              </a:rPr>
              <a:t>Example:</a:t>
            </a:r>
            <a:endParaRPr sz="2300">
              <a:solidFill>
                <a:srgbClr val="FFFFFF"/>
              </a:solidFill>
              <a:latin typeface="Open Sans"/>
              <a:ea typeface="Open Sans"/>
              <a:cs typeface="Open Sans"/>
              <a:sym typeface="Open Sans"/>
            </a:endParaRPr>
          </a:p>
          <a:p>
            <a:pPr indent="-374650" lvl="1" marL="914400" marR="0" rtl="0" algn="l">
              <a:lnSpc>
                <a:spcPct val="139958"/>
              </a:lnSpc>
              <a:spcBef>
                <a:spcPts val="0"/>
              </a:spcBef>
              <a:spcAft>
                <a:spcPts val="0"/>
              </a:spcAft>
              <a:buClr>
                <a:srgbClr val="FFFFFF"/>
              </a:buClr>
              <a:buSzPts val="2300"/>
              <a:buFont typeface="Open Sans"/>
              <a:buChar char="○"/>
            </a:pPr>
            <a:r>
              <a:rPr lang="en-US" sz="2300">
                <a:solidFill>
                  <a:srgbClr val="FFFFFF"/>
                </a:solidFill>
                <a:latin typeface="Open Sans"/>
                <a:ea typeface="Open Sans"/>
                <a:cs typeface="Open Sans"/>
                <a:sym typeface="Open Sans"/>
              </a:rPr>
              <a:t>Aspriin: </a:t>
            </a:r>
            <a:r>
              <a:rPr lang="en-US" sz="2300">
                <a:solidFill>
                  <a:srgbClr val="FFFFFF"/>
                </a:solidFill>
                <a:latin typeface="Open Sans"/>
                <a:ea typeface="Open Sans"/>
                <a:cs typeface="Open Sans"/>
                <a:sym typeface="Open Sans"/>
              </a:rPr>
              <a:t>CC(=O)OC1=CC=CC=C1C(=O)O​</a:t>
            </a:r>
            <a:endParaRPr sz="2300">
              <a:solidFill>
                <a:srgbClr val="FFFFFF"/>
              </a:solidFill>
              <a:latin typeface="Open Sans"/>
              <a:ea typeface="Open Sans"/>
              <a:cs typeface="Open Sans"/>
              <a:sym typeface="Open Sans"/>
            </a:endParaRPr>
          </a:p>
          <a:p>
            <a:pPr indent="0" lvl="0" marL="914400" marR="0" rtl="0" algn="l">
              <a:lnSpc>
                <a:spcPct val="139958"/>
              </a:lnSpc>
              <a:spcBef>
                <a:spcPts val="0"/>
              </a:spcBef>
              <a:spcAft>
                <a:spcPts val="0"/>
              </a:spcAft>
              <a:buNone/>
            </a:pPr>
            <a:r>
              <a:t/>
            </a:r>
            <a:endParaRPr sz="2300">
              <a:solidFill>
                <a:srgbClr val="FFFFFF"/>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165" name="Shape 165"/>
        <p:cNvGrpSpPr/>
        <p:nvPr/>
      </p:nvGrpSpPr>
      <p:grpSpPr>
        <a:xfrm>
          <a:off x="0" y="0"/>
          <a:ext cx="0" cy="0"/>
          <a:chOff x="0" y="0"/>
          <a:chExt cx="0" cy="0"/>
        </a:xfrm>
      </p:grpSpPr>
      <p:sp>
        <p:nvSpPr>
          <p:cNvPr id="166" name="Google Shape;166;p20"/>
          <p:cNvSpPr txBox="1"/>
          <p:nvPr/>
        </p:nvSpPr>
        <p:spPr>
          <a:xfrm>
            <a:off x="957200" y="513900"/>
            <a:ext cx="9633000" cy="2154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2D Molecular Images &amp; RDKit</a:t>
            </a:r>
            <a:endParaRPr>
              <a:latin typeface="Archivo Black"/>
              <a:ea typeface="Archivo Black"/>
              <a:cs typeface="Archivo Black"/>
              <a:sym typeface="Archivo Black"/>
            </a:endParaRPr>
          </a:p>
        </p:txBody>
      </p:sp>
      <p:sp>
        <p:nvSpPr>
          <p:cNvPr id="167" name="Google Shape;167;p20"/>
          <p:cNvSpPr txBox="1"/>
          <p:nvPr/>
        </p:nvSpPr>
        <p:spPr>
          <a:xfrm>
            <a:off x="961899" y="2749200"/>
            <a:ext cx="7468800" cy="6741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400">
                <a:solidFill>
                  <a:srgbClr val="FFFFFF"/>
                </a:solidFill>
                <a:latin typeface="Open Sans"/>
                <a:ea typeface="Open Sans"/>
                <a:cs typeface="Open Sans"/>
                <a:sym typeface="Open Sans"/>
              </a:rPr>
              <a:t>2D Molecular Images:</a:t>
            </a:r>
            <a:endParaRPr sz="2400">
              <a:solidFill>
                <a:srgbClr val="FFFFFF"/>
              </a:solidFill>
              <a:latin typeface="Open Sans"/>
              <a:ea typeface="Open Sans"/>
              <a:cs typeface="Open Sans"/>
              <a:sym typeface="Open Sans"/>
            </a:endParaRPr>
          </a:p>
          <a:p>
            <a:pPr indent="-381000" lvl="1" marL="9144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SMILES is converted into 2D structure images to visually represent the chemical structure.</a:t>
            </a:r>
            <a:endParaRPr sz="2400">
              <a:solidFill>
                <a:srgbClr val="FFFFFF"/>
              </a:solidFill>
              <a:latin typeface="Open Sans"/>
              <a:ea typeface="Open Sans"/>
              <a:cs typeface="Open Sans"/>
              <a:sym typeface="Open Sans"/>
            </a:endParaRPr>
          </a:p>
          <a:p>
            <a:pPr indent="-381000" lvl="1" marL="9144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These images capture functional groups, bond types, and molecular geometry.</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US" sz="2400">
                <a:solidFill>
                  <a:srgbClr val="FFFFFF"/>
                </a:solidFill>
                <a:latin typeface="Open Sans"/>
                <a:ea typeface="Open Sans"/>
                <a:cs typeface="Open Sans"/>
                <a:sym typeface="Open Sans"/>
              </a:rPr>
              <a:t>RDKit:</a:t>
            </a:r>
            <a:endParaRPr sz="2400">
              <a:solidFill>
                <a:srgbClr val="FFFFFF"/>
              </a:solidFill>
              <a:latin typeface="Open Sans"/>
              <a:ea typeface="Open Sans"/>
              <a:cs typeface="Open Sans"/>
              <a:sym typeface="Open Sans"/>
            </a:endParaRPr>
          </a:p>
          <a:p>
            <a:pPr indent="-381000" lvl="1" marL="9144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RDKit is a cheminformatics toolkit used to generate 2D molecular images and molecular descriptors from SMILES.</a:t>
            </a:r>
            <a:endParaRPr sz="2400">
              <a:solidFill>
                <a:srgbClr val="FFFFFF"/>
              </a:solidFill>
              <a:latin typeface="Open Sans"/>
              <a:ea typeface="Open Sans"/>
              <a:cs typeface="Open Sans"/>
              <a:sym typeface="Open Sans"/>
            </a:endParaRPr>
          </a:p>
          <a:p>
            <a:pPr indent="-381000" lvl="1" marL="9144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Provides features such as molecular weight and hydrophobicity for machine learning models.</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US" sz="2400">
                <a:solidFill>
                  <a:srgbClr val="FFFFFF"/>
                </a:solidFill>
                <a:latin typeface="Open Sans"/>
                <a:ea typeface="Open Sans"/>
                <a:cs typeface="Open Sans"/>
                <a:sym typeface="Open Sans"/>
              </a:rPr>
              <a:t>Role in Drug Discovery:</a:t>
            </a:r>
            <a:endParaRPr sz="2400">
              <a:solidFill>
                <a:srgbClr val="FFFFFF"/>
              </a:solidFill>
              <a:latin typeface="Open Sans"/>
              <a:ea typeface="Open Sans"/>
              <a:cs typeface="Open Sans"/>
              <a:sym typeface="Open Sans"/>
            </a:endParaRPr>
          </a:p>
          <a:p>
            <a:pPr indent="-381000" lvl="1" marL="9144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Helps identify patterns in the molecular structure, which is used in deep learning models for predicting drug efficacy and DTI.</a:t>
            </a:r>
            <a:endParaRPr sz="2400">
              <a:solidFill>
                <a:srgbClr val="FFFFFF"/>
              </a:solidFill>
              <a:latin typeface="Open Sans"/>
              <a:ea typeface="Open Sans"/>
              <a:cs typeface="Open Sans"/>
              <a:sym typeface="Open Sans"/>
            </a:endParaRPr>
          </a:p>
        </p:txBody>
      </p:sp>
      <p:pic>
        <p:nvPicPr>
          <p:cNvPr id="168" name="Google Shape;168;p20"/>
          <p:cNvPicPr preferRelativeResize="0"/>
          <p:nvPr/>
        </p:nvPicPr>
        <p:blipFill>
          <a:blip r:embed="rId3">
            <a:alphaModFix/>
          </a:blip>
          <a:stretch>
            <a:fillRect/>
          </a:stretch>
        </p:blipFill>
        <p:spPr>
          <a:xfrm>
            <a:off x="9488875" y="1568200"/>
            <a:ext cx="7375076" cy="7150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3336"/>
        </a:solidFill>
      </p:bgPr>
    </p:bg>
    <p:spTree>
      <p:nvGrpSpPr>
        <p:cNvPr id="172" name="Shape 172"/>
        <p:cNvGrpSpPr/>
        <p:nvPr/>
      </p:nvGrpSpPr>
      <p:grpSpPr>
        <a:xfrm>
          <a:off x="0" y="0"/>
          <a:ext cx="0" cy="0"/>
          <a:chOff x="0" y="0"/>
          <a:chExt cx="0" cy="0"/>
        </a:xfrm>
      </p:grpSpPr>
      <p:pic>
        <p:nvPicPr>
          <p:cNvPr id="173" name="Google Shape;173;p21"/>
          <p:cNvPicPr preferRelativeResize="0"/>
          <p:nvPr/>
        </p:nvPicPr>
        <p:blipFill>
          <a:blip r:embed="rId3">
            <a:alphaModFix/>
          </a:blip>
          <a:stretch>
            <a:fillRect/>
          </a:stretch>
        </p:blipFill>
        <p:spPr>
          <a:xfrm>
            <a:off x="6426725" y="-4627750"/>
            <a:ext cx="15397898" cy="15097148"/>
          </a:xfrm>
          <a:prstGeom prst="rect">
            <a:avLst/>
          </a:prstGeom>
          <a:noFill/>
          <a:ln>
            <a:noFill/>
          </a:ln>
        </p:spPr>
      </p:pic>
      <p:sp>
        <p:nvSpPr>
          <p:cNvPr id="174" name="Google Shape;174;p21"/>
          <p:cNvSpPr txBox="1"/>
          <p:nvPr/>
        </p:nvSpPr>
        <p:spPr>
          <a:xfrm>
            <a:off x="881000" y="361500"/>
            <a:ext cx="9633000" cy="323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99">
                <a:solidFill>
                  <a:srgbClr val="FB870E"/>
                </a:solidFill>
                <a:latin typeface="Archivo Black"/>
                <a:ea typeface="Archivo Black"/>
                <a:cs typeface="Archivo Black"/>
                <a:sym typeface="Archivo Black"/>
              </a:rPr>
              <a:t>Sequence Features &amp; Binding Affinity (Ki) &amp; PKI</a:t>
            </a:r>
            <a:endParaRPr>
              <a:latin typeface="Archivo Black"/>
              <a:ea typeface="Archivo Black"/>
              <a:cs typeface="Archivo Black"/>
              <a:sym typeface="Archivo Black"/>
            </a:endParaRPr>
          </a:p>
        </p:txBody>
      </p:sp>
      <p:sp>
        <p:nvSpPr>
          <p:cNvPr id="175" name="Google Shape;175;p21"/>
          <p:cNvSpPr txBox="1"/>
          <p:nvPr/>
        </p:nvSpPr>
        <p:spPr>
          <a:xfrm>
            <a:off x="885700" y="3663600"/>
            <a:ext cx="9920100" cy="5892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400">
                <a:solidFill>
                  <a:srgbClr val="FFFFFF"/>
                </a:solidFill>
                <a:latin typeface="Open Sans"/>
                <a:ea typeface="Open Sans"/>
                <a:cs typeface="Open Sans"/>
                <a:sym typeface="Open Sans"/>
              </a:rPr>
              <a:t>Sequence Features (from SMILES):</a:t>
            </a:r>
            <a:endParaRPr sz="2400">
              <a:solidFill>
                <a:srgbClr val="FFFFFF"/>
              </a:solidFill>
              <a:latin typeface="Open Sans"/>
              <a:ea typeface="Open Sans"/>
              <a:cs typeface="Open Sans"/>
              <a:sym typeface="Open Sans"/>
            </a:endParaRPr>
          </a:p>
          <a:p>
            <a:pPr indent="-381000" lvl="1" marL="9144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Tokenize SMILES strings into characters (e.g., C, O, =, () that represent chemical bonds and functional groups.</a:t>
            </a:r>
            <a:endParaRPr sz="2400">
              <a:solidFill>
                <a:srgbClr val="FFFFFF"/>
              </a:solidFill>
              <a:latin typeface="Open Sans"/>
              <a:ea typeface="Open Sans"/>
              <a:cs typeface="Open Sans"/>
              <a:sym typeface="Open Sans"/>
            </a:endParaRPr>
          </a:p>
          <a:p>
            <a:pPr indent="-381000" lvl="1" marL="9144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Transformer models are used to process these sequences and learn interactions between distant atoms.</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US" sz="2400">
                <a:solidFill>
                  <a:srgbClr val="FFFFFF"/>
                </a:solidFill>
                <a:latin typeface="Open Sans"/>
                <a:ea typeface="Open Sans"/>
                <a:cs typeface="Open Sans"/>
                <a:sym typeface="Open Sans"/>
              </a:rPr>
              <a:t>Binding Affinity (Ki):</a:t>
            </a:r>
            <a:endParaRPr sz="2400">
              <a:solidFill>
                <a:srgbClr val="FFFFFF"/>
              </a:solidFill>
              <a:latin typeface="Open Sans"/>
              <a:ea typeface="Open Sans"/>
              <a:cs typeface="Open Sans"/>
              <a:sym typeface="Open Sans"/>
            </a:endParaRPr>
          </a:p>
          <a:p>
            <a:pPr indent="-381000" lvl="1" marL="9144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Ki measures how strongly a drug binds to its target (e.g., a protein).</a:t>
            </a:r>
            <a:endParaRPr sz="2400">
              <a:solidFill>
                <a:srgbClr val="FFFFFF"/>
              </a:solidFill>
              <a:latin typeface="Open Sans"/>
              <a:ea typeface="Open Sans"/>
              <a:cs typeface="Open Sans"/>
              <a:sym typeface="Open Sans"/>
            </a:endParaRPr>
          </a:p>
          <a:p>
            <a:pPr indent="-381000" lvl="1" marL="9144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Lower Ki values represent stronger binding and thus more effective drugs.</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US" sz="2400">
                <a:solidFill>
                  <a:srgbClr val="FFFFFF"/>
                </a:solidFill>
                <a:latin typeface="Open Sans"/>
                <a:ea typeface="Open Sans"/>
                <a:cs typeface="Open Sans"/>
                <a:sym typeface="Open Sans"/>
              </a:rPr>
              <a:t>PKI (Negative Log of Ki):</a:t>
            </a:r>
            <a:endParaRPr sz="2400">
              <a:solidFill>
                <a:srgbClr val="FFFFFF"/>
              </a:solidFill>
              <a:latin typeface="Open Sans"/>
              <a:ea typeface="Open Sans"/>
              <a:cs typeface="Open Sans"/>
              <a:sym typeface="Open Sans"/>
            </a:endParaRPr>
          </a:p>
          <a:p>
            <a:pPr indent="-381000" lvl="1" marL="9144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PKI is the logarithmic transformation of Ki: PKI = -log10(Ki).</a:t>
            </a:r>
            <a:endParaRPr sz="2400">
              <a:solidFill>
                <a:srgbClr val="FFFFFF"/>
              </a:solidFill>
              <a:latin typeface="Open Sans"/>
              <a:ea typeface="Open Sans"/>
              <a:cs typeface="Open Sans"/>
              <a:sym typeface="Open Sans"/>
            </a:endParaRPr>
          </a:p>
          <a:p>
            <a:pPr indent="-381000" lvl="1" marL="914400" marR="0" rtl="0" algn="l">
              <a:lnSpc>
                <a:spcPct val="115000"/>
              </a:lnSpc>
              <a:spcBef>
                <a:spcPts val="0"/>
              </a:spcBef>
              <a:spcAft>
                <a:spcPts val="0"/>
              </a:spcAft>
              <a:buClr>
                <a:srgbClr val="FFFFFF"/>
              </a:buClr>
              <a:buSzPts val="2400"/>
              <a:buFont typeface="Open Sans"/>
              <a:buChar char="○"/>
            </a:pPr>
            <a:r>
              <a:rPr lang="en-US" sz="2400">
                <a:solidFill>
                  <a:srgbClr val="FFFFFF"/>
                </a:solidFill>
                <a:latin typeface="Open Sans"/>
                <a:ea typeface="Open Sans"/>
                <a:cs typeface="Open Sans"/>
                <a:sym typeface="Open Sans"/>
              </a:rPr>
              <a:t>Higher PKI values correspond to stronger drug-target binding and are easier to process in machine learning models.</a:t>
            </a:r>
            <a:endParaRPr sz="2400">
              <a:solidFill>
                <a:srgbClr val="FFFFFF"/>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